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78" r:id="rId5"/>
    <p:sldId id="259" r:id="rId6"/>
    <p:sldId id="260" r:id="rId7"/>
    <p:sldId id="261" r:id="rId8"/>
    <p:sldId id="262" r:id="rId9"/>
    <p:sldId id="268" r:id="rId10"/>
    <p:sldId id="263" r:id="rId11"/>
    <p:sldId id="264" r:id="rId12"/>
    <p:sldId id="267" r:id="rId13"/>
    <p:sldId id="265" r:id="rId14"/>
    <p:sldId id="266" r:id="rId15"/>
    <p:sldId id="275" r:id="rId16"/>
    <p:sldId id="273" r:id="rId17"/>
    <p:sldId id="269" r:id="rId18"/>
    <p:sldId id="274" r:id="rId19"/>
    <p:sldId id="270" r:id="rId20"/>
    <p:sldId id="277" r:id="rId21"/>
    <p:sldId id="271" r:id="rId22"/>
    <p:sldId id="280" r:id="rId23"/>
    <p:sldId id="284" r:id="rId24"/>
    <p:sldId id="285" r:id="rId25"/>
    <p:sldId id="279" r:id="rId26"/>
    <p:sldId id="286" r:id="rId27"/>
    <p:sldId id="27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244350-973A-0B92-33D1-AA00E54C79E9}" v="1149" dt="2022-08-10T16:29:54.088"/>
    <p1510:client id="{3058462E-3F61-8B27-C658-604350DD362E}" v="356" dt="2022-06-28T16:27:38.207"/>
    <p1510:client id="{34ED8134-0341-448C-1099-1B5394890296}" v="1328" dt="2022-06-27T14:48:29.174"/>
    <p1510:client id="{535318A9-ACE8-453C-84F5-67F2A427B3E2}" v="1473" dt="2022-06-20T18:09:25.402"/>
    <p1510:client id="{57DBBA30-0773-052C-4CA2-4A81980D7790}" v="951" dt="2022-06-28T01:08:49.976"/>
    <p1510:client id="{813CDD80-6E4B-1201-970B-B4EEB515AA7E}" v="38" dt="2022-06-28T13:56:12.488"/>
    <p1510:client id="{9370A4A3-4670-6A89-D137-2AEE436F674D}" v="21" dt="2022-06-30T12:07:22.054"/>
    <p1510:client id="{A2505C32-4953-CC7F-E0B1-FBEC46B66300}" v="2671" dt="2022-08-09T14:54:48.1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12.xml" Id="rId13" /><Relationship Type="http://schemas.openxmlformats.org/officeDocument/2006/relationships/slide" Target="slides/slide17.xml" Id="rId18" /><Relationship Type="http://schemas.openxmlformats.org/officeDocument/2006/relationships/slide" Target="slides/slide25.xml" Id="rId26" /><Relationship Type="http://schemas.openxmlformats.org/officeDocument/2006/relationships/slide" Target="slides/slide2.xml" Id="rId3" /><Relationship Type="http://schemas.openxmlformats.org/officeDocument/2006/relationships/slide" Target="slides/slide20.xml" Id="rId21" /><Relationship Type="http://schemas.microsoft.com/office/2015/10/relationships/revisionInfo" Target="revisionInfo.xml" Id="rId34" /><Relationship Type="http://schemas.openxmlformats.org/officeDocument/2006/relationships/slide" Target="slides/slide6.xml" Id="rId7"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slide" Target="slides/slide24.xml" Id="rId25"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slide" Target="slides/slide19.xml" Id="rId20" /><Relationship Type="http://schemas.openxmlformats.org/officeDocument/2006/relationships/presProps" Target="presProps.xml" Id="rId29"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0.xml" Id="rId11" /><Relationship Type="http://schemas.openxmlformats.org/officeDocument/2006/relationships/slide" Target="slides/slide23.xml" Id="rId24" /><Relationship Type="http://schemas.openxmlformats.org/officeDocument/2006/relationships/tableStyles" Target="tableStyles.xml" Id="rId32" /><Relationship Type="http://schemas.openxmlformats.org/officeDocument/2006/relationships/slide" Target="slides/slide4.xml" Id="rId5" /><Relationship Type="http://schemas.openxmlformats.org/officeDocument/2006/relationships/slide" Target="slides/slide14.xml" Id="rId15" /><Relationship Type="http://schemas.openxmlformats.org/officeDocument/2006/relationships/slide" Target="slides/slide22.xml" Id="rId23" /><Relationship Type="http://schemas.openxmlformats.org/officeDocument/2006/relationships/slide" Target="slides/slide27.xml" Id="rId28" /><Relationship Type="http://schemas.openxmlformats.org/officeDocument/2006/relationships/slide" Target="slides/slide9.xml" Id="rId10" /><Relationship Type="http://schemas.openxmlformats.org/officeDocument/2006/relationships/slide" Target="slides/slide18.xml" Id="rId19" /><Relationship Type="http://schemas.openxmlformats.org/officeDocument/2006/relationships/theme" Target="theme/theme1.xml" Id="rId31"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 Type="http://schemas.openxmlformats.org/officeDocument/2006/relationships/slide" Target="slides/slide21.xml" Id="rId22" /><Relationship Type="http://schemas.openxmlformats.org/officeDocument/2006/relationships/slide" Target="slides/slide26.xml" Id="rId27" /><Relationship Type="http://schemas.openxmlformats.org/officeDocument/2006/relationships/viewProps" Target="viewProps.xml" Id="rId30" /><Relationship Type="http://schemas.openxmlformats.org/officeDocument/2006/relationships/slide" Target="slides/slide7.xml" Id="rId8" /></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EBD79A-6F27-439F-A704-C8F1FD86F9C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DF74747-FFC2-42F0-8366-CE5281C07B96}">
      <dgm:prSet/>
      <dgm:spPr/>
      <dgm:t>
        <a:bodyPr/>
        <a:lstStyle/>
        <a:p>
          <a:pPr rtl="0"/>
          <a:r>
            <a:rPr lang="en-US" dirty="0">
              <a:latin typeface="Calibri Light" panose="020F0302020204030204"/>
            </a:rPr>
            <a:t>Teachers and adminstrators</a:t>
          </a:r>
          <a:r>
            <a:rPr lang="en-US" dirty="0"/>
            <a:t> have identified the need for professional learning among administrators to support First Nations Education within their schools</a:t>
          </a:r>
        </a:p>
      </dgm:t>
    </dgm:pt>
    <dgm:pt modelId="{21A0432C-3D97-45E6-AA81-879C2204429E}" type="parTrans" cxnId="{4C113462-82C3-4C8C-BF83-B59BC930C8BE}">
      <dgm:prSet/>
      <dgm:spPr/>
      <dgm:t>
        <a:bodyPr/>
        <a:lstStyle/>
        <a:p>
          <a:endParaRPr lang="en-US"/>
        </a:p>
      </dgm:t>
    </dgm:pt>
    <dgm:pt modelId="{56FFD221-FD7A-40A4-AAEF-84E5E5CB1168}" type="sibTrans" cxnId="{4C113462-82C3-4C8C-BF83-B59BC930C8BE}">
      <dgm:prSet/>
      <dgm:spPr/>
      <dgm:t>
        <a:bodyPr/>
        <a:lstStyle/>
        <a:p>
          <a:endParaRPr lang="en-US"/>
        </a:p>
      </dgm:t>
    </dgm:pt>
    <dgm:pt modelId="{860BC14B-0303-496A-B0A4-0A0247E8EF44}">
      <dgm:prSet/>
      <dgm:spPr/>
      <dgm:t>
        <a:bodyPr/>
        <a:lstStyle/>
        <a:p>
          <a:r>
            <a:rPr lang="en-US" dirty="0"/>
            <a:t>Funding for land-based learning and cultural activities available to all schools</a:t>
          </a:r>
        </a:p>
      </dgm:t>
    </dgm:pt>
    <dgm:pt modelId="{A2093FC0-03B3-42BD-869A-7F37B543D4C8}" type="parTrans" cxnId="{017B8FE7-4EDB-4B52-9425-CC910167CFE1}">
      <dgm:prSet/>
      <dgm:spPr/>
      <dgm:t>
        <a:bodyPr/>
        <a:lstStyle/>
        <a:p>
          <a:endParaRPr lang="en-US"/>
        </a:p>
      </dgm:t>
    </dgm:pt>
    <dgm:pt modelId="{AFF23017-AB34-47E8-9966-2442DF462D21}" type="sibTrans" cxnId="{017B8FE7-4EDB-4B52-9425-CC910167CFE1}">
      <dgm:prSet/>
      <dgm:spPr/>
      <dgm:t>
        <a:bodyPr/>
        <a:lstStyle/>
        <a:p>
          <a:endParaRPr lang="en-US"/>
        </a:p>
      </dgm:t>
    </dgm:pt>
    <dgm:pt modelId="{6CBE1CA6-4006-4A2E-9C76-DE407100D4C1}">
      <dgm:prSet/>
      <dgm:spPr/>
      <dgm:t>
        <a:bodyPr/>
        <a:lstStyle/>
        <a:p>
          <a:pPr rtl="0"/>
          <a:r>
            <a:rPr lang="en-US" dirty="0">
              <a:latin typeface="Calibri Light" panose="020F0302020204030204"/>
            </a:rPr>
            <a:t>Continued work is needed to embed</a:t>
          </a:r>
          <a:r>
            <a:rPr lang="en-US" dirty="0"/>
            <a:t> </a:t>
          </a:r>
          <a:r>
            <a:rPr lang="en-US" dirty="0">
              <a:latin typeface="Calibri Light" panose="020F0302020204030204"/>
            </a:rPr>
            <a:t>the Elders</a:t>
          </a:r>
          <a:r>
            <a:rPr lang="en-US" dirty="0"/>
            <a:t> in Schools</a:t>
          </a:r>
          <a:r>
            <a:rPr lang="en-US" dirty="0">
              <a:latin typeface="Calibri Light" panose="020F0302020204030204"/>
            </a:rPr>
            <a:t> program</a:t>
          </a:r>
          <a:r>
            <a:rPr lang="en-US" dirty="0"/>
            <a:t> in curriculum</a:t>
          </a:r>
          <a:r>
            <a:rPr lang="en-US" dirty="0">
              <a:latin typeface="Calibri Light" panose="020F0302020204030204"/>
            </a:rPr>
            <a:t> and school environement</a:t>
          </a:r>
        </a:p>
      </dgm:t>
    </dgm:pt>
    <dgm:pt modelId="{2E8760E7-55A0-40A2-9CBA-ED24FA5047E4}" type="parTrans" cxnId="{09295819-E60C-41F8-9E82-1890E4FB2D82}">
      <dgm:prSet/>
      <dgm:spPr/>
      <dgm:t>
        <a:bodyPr/>
        <a:lstStyle/>
        <a:p>
          <a:endParaRPr lang="en-US"/>
        </a:p>
      </dgm:t>
    </dgm:pt>
    <dgm:pt modelId="{9AF2343D-6185-42B3-92CB-1669654B1A8F}" type="sibTrans" cxnId="{09295819-E60C-41F8-9E82-1890E4FB2D82}">
      <dgm:prSet/>
      <dgm:spPr/>
      <dgm:t>
        <a:bodyPr/>
        <a:lstStyle/>
        <a:p>
          <a:endParaRPr lang="en-US"/>
        </a:p>
      </dgm:t>
    </dgm:pt>
    <dgm:pt modelId="{87E1CF79-6DF1-47A4-9D10-183A9FC0D227}">
      <dgm:prSet/>
      <dgm:spPr/>
      <dgm:t>
        <a:bodyPr/>
        <a:lstStyle/>
        <a:p>
          <a:r>
            <a:rPr lang="en-US" dirty="0"/>
            <a:t>Mi'kmaw language instructors</a:t>
          </a:r>
        </a:p>
      </dgm:t>
    </dgm:pt>
    <dgm:pt modelId="{80F6493F-45E6-434E-BED0-93CEA8D0702E}" type="parTrans" cxnId="{9BC56F6F-95E0-4099-8651-B8B31A1882B5}">
      <dgm:prSet/>
      <dgm:spPr/>
      <dgm:t>
        <a:bodyPr/>
        <a:lstStyle/>
        <a:p>
          <a:endParaRPr lang="en-US"/>
        </a:p>
      </dgm:t>
    </dgm:pt>
    <dgm:pt modelId="{739648CC-9FA1-4299-8A1D-8844E619BFFA}" type="sibTrans" cxnId="{9BC56F6F-95E0-4099-8651-B8B31A1882B5}">
      <dgm:prSet/>
      <dgm:spPr/>
      <dgm:t>
        <a:bodyPr/>
        <a:lstStyle/>
        <a:p>
          <a:endParaRPr lang="en-US"/>
        </a:p>
      </dgm:t>
    </dgm:pt>
    <dgm:pt modelId="{DE65086D-2047-4545-97F0-DC61E75EFB44}">
      <dgm:prSet/>
      <dgm:spPr/>
      <dgm:t>
        <a:bodyPr/>
        <a:lstStyle/>
        <a:p>
          <a:r>
            <a:rPr lang="en-US" dirty="0"/>
            <a:t>Elders and knowledge keepers</a:t>
          </a:r>
        </a:p>
      </dgm:t>
    </dgm:pt>
    <dgm:pt modelId="{BC33E440-E351-4714-BD65-910F5660D8C5}" type="parTrans" cxnId="{F1EED4AB-2BF1-482B-9087-263A83E33A0A}">
      <dgm:prSet/>
      <dgm:spPr/>
      <dgm:t>
        <a:bodyPr/>
        <a:lstStyle/>
        <a:p>
          <a:endParaRPr lang="en-US"/>
        </a:p>
      </dgm:t>
    </dgm:pt>
    <dgm:pt modelId="{C823400B-D70F-4B34-8807-A0E9D832988D}" type="sibTrans" cxnId="{F1EED4AB-2BF1-482B-9087-263A83E33A0A}">
      <dgm:prSet/>
      <dgm:spPr/>
      <dgm:t>
        <a:bodyPr/>
        <a:lstStyle/>
        <a:p>
          <a:endParaRPr lang="en-US"/>
        </a:p>
      </dgm:t>
    </dgm:pt>
    <dgm:pt modelId="{C3E4C7FC-22BE-4EB8-BFEF-A627B3E1F21A}">
      <dgm:prSet/>
      <dgm:spPr/>
      <dgm:t>
        <a:bodyPr/>
        <a:lstStyle/>
        <a:p>
          <a:r>
            <a:rPr lang="en-US" dirty="0"/>
            <a:t>First Nations focused ESS needs</a:t>
          </a:r>
        </a:p>
      </dgm:t>
    </dgm:pt>
    <dgm:pt modelId="{786217A4-7AEC-4893-8CBB-9841393CB496}" type="parTrans" cxnId="{3F8A9534-8901-405F-9095-4FCCFC92AF80}">
      <dgm:prSet/>
      <dgm:spPr/>
      <dgm:t>
        <a:bodyPr/>
        <a:lstStyle/>
        <a:p>
          <a:endParaRPr lang="en-US"/>
        </a:p>
      </dgm:t>
    </dgm:pt>
    <dgm:pt modelId="{D2677F4C-162B-46A8-9713-F3ACB5237D1E}" type="sibTrans" cxnId="{3F8A9534-8901-405F-9095-4FCCFC92AF80}">
      <dgm:prSet/>
      <dgm:spPr/>
      <dgm:t>
        <a:bodyPr/>
        <a:lstStyle/>
        <a:p>
          <a:endParaRPr lang="en-US"/>
        </a:p>
      </dgm:t>
    </dgm:pt>
    <dgm:pt modelId="{F71119E3-9353-4372-83CA-05F6258E19A0}">
      <dgm:prSet phldr="0"/>
      <dgm:spPr/>
      <dgm:t>
        <a:bodyPr/>
        <a:lstStyle/>
        <a:p>
          <a:r>
            <a:rPr lang="en-US" dirty="0">
              <a:latin typeface="Calibri Light" panose="020F0302020204030204"/>
            </a:rPr>
            <a:t>When</a:t>
          </a:r>
          <a:r>
            <a:rPr lang="en-US" dirty="0"/>
            <a:t> new social studies curricula are released, there is going to be a big need for support for teachers to embed First Nations knowledges into lessons</a:t>
          </a:r>
        </a:p>
      </dgm:t>
    </dgm:pt>
    <dgm:pt modelId="{D16BEF52-AADB-4C09-9C8B-542348AE33F6}" type="parTrans" cxnId="{1FA50320-590E-4C32-A9F2-0DDD6D46A4FD}">
      <dgm:prSet/>
      <dgm:spPr/>
    </dgm:pt>
    <dgm:pt modelId="{8166FED8-CCE4-406F-9D04-DE8588DC536A}" type="sibTrans" cxnId="{1FA50320-590E-4C32-A9F2-0DDD6D46A4FD}">
      <dgm:prSet/>
      <dgm:spPr/>
    </dgm:pt>
    <dgm:pt modelId="{BD416B4B-CADC-4C45-95F0-D941D821A8E6}" type="pres">
      <dgm:prSet presAssocID="{99EBD79A-6F27-439F-A704-C8F1FD86F9C9}" presName="linear" presStyleCnt="0">
        <dgm:presLayoutVars>
          <dgm:animLvl val="lvl"/>
          <dgm:resizeHandles val="exact"/>
        </dgm:presLayoutVars>
      </dgm:prSet>
      <dgm:spPr/>
    </dgm:pt>
    <dgm:pt modelId="{F1AC6148-16F7-4EA7-B822-A7E34C6EEF1D}" type="pres">
      <dgm:prSet presAssocID="{5DF74747-FFC2-42F0-8366-CE5281C07B96}" presName="parentText" presStyleLbl="node1" presStyleIdx="0" presStyleCnt="7">
        <dgm:presLayoutVars>
          <dgm:chMax val="0"/>
          <dgm:bulletEnabled val="1"/>
        </dgm:presLayoutVars>
      </dgm:prSet>
      <dgm:spPr/>
    </dgm:pt>
    <dgm:pt modelId="{C5568409-5A83-45B6-B1F4-C573C9E3DF26}" type="pres">
      <dgm:prSet presAssocID="{56FFD221-FD7A-40A4-AAEF-84E5E5CB1168}" presName="spacer" presStyleCnt="0"/>
      <dgm:spPr/>
    </dgm:pt>
    <dgm:pt modelId="{8B7B9866-9623-4C77-A0D0-6F491BDA9AB4}" type="pres">
      <dgm:prSet presAssocID="{860BC14B-0303-496A-B0A4-0A0247E8EF44}" presName="parentText" presStyleLbl="node1" presStyleIdx="1" presStyleCnt="7">
        <dgm:presLayoutVars>
          <dgm:chMax val="0"/>
          <dgm:bulletEnabled val="1"/>
        </dgm:presLayoutVars>
      </dgm:prSet>
      <dgm:spPr/>
    </dgm:pt>
    <dgm:pt modelId="{1371598B-A2B6-4D24-8D62-BCC32BC3ED65}" type="pres">
      <dgm:prSet presAssocID="{AFF23017-AB34-47E8-9966-2442DF462D21}" presName="spacer" presStyleCnt="0"/>
      <dgm:spPr/>
    </dgm:pt>
    <dgm:pt modelId="{9EABA014-ED38-4DEF-BAE1-A009520DA5B3}" type="pres">
      <dgm:prSet presAssocID="{6CBE1CA6-4006-4A2E-9C76-DE407100D4C1}" presName="parentText" presStyleLbl="node1" presStyleIdx="2" presStyleCnt="7">
        <dgm:presLayoutVars>
          <dgm:chMax val="0"/>
          <dgm:bulletEnabled val="1"/>
        </dgm:presLayoutVars>
      </dgm:prSet>
      <dgm:spPr/>
    </dgm:pt>
    <dgm:pt modelId="{91B6ED82-1E8B-43C8-9F77-B433FAC92AF0}" type="pres">
      <dgm:prSet presAssocID="{9AF2343D-6185-42B3-92CB-1669654B1A8F}" presName="spacer" presStyleCnt="0"/>
      <dgm:spPr/>
    </dgm:pt>
    <dgm:pt modelId="{9378DAEC-0D9A-412F-B982-B8BDF6A469CC}" type="pres">
      <dgm:prSet presAssocID="{F71119E3-9353-4372-83CA-05F6258E19A0}" presName="parentText" presStyleLbl="node1" presStyleIdx="3" presStyleCnt="7">
        <dgm:presLayoutVars>
          <dgm:chMax val="0"/>
          <dgm:bulletEnabled val="1"/>
        </dgm:presLayoutVars>
      </dgm:prSet>
      <dgm:spPr/>
    </dgm:pt>
    <dgm:pt modelId="{F35ADEA8-0DB1-4B52-82C3-07B9508661A7}" type="pres">
      <dgm:prSet presAssocID="{8166FED8-CCE4-406F-9D04-DE8588DC536A}" presName="spacer" presStyleCnt="0"/>
      <dgm:spPr/>
    </dgm:pt>
    <dgm:pt modelId="{0B0D24CE-8C45-464A-AB4B-9B449D52FC90}" type="pres">
      <dgm:prSet presAssocID="{87E1CF79-6DF1-47A4-9D10-183A9FC0D227}" presName="parentText" presStyleLbl="node1" presStyleIdx="4" presStyleCnt="7">
        <dgm:presLayoutVars>
          <dgm:chMax val="0"/>
          <dgm:bulletEnabled val="1"/>
        </dgm:presLayoutVars>
      </dgm:prSet>
      <dgm:spPr/>
    </dgm:pt>
    <dgm:pt modelId="{2D3D8D8D-0F1B-4816-A57C-BD86537857A9}" type="pres">
      <dgm:prSet presAssocID="{739648CC-9FA1-4299-8A1D-8844E619BFFA}" presName="spacer" presStyleCnt="0"/>
      <dgm:spPr/>
    </dgm:pt>
    <dgm:pt modelId="{A4913DDC-1D14-49CB-9536-8146B4BEF0A8}" type="pres">
      <dgm:prSet presAssocID="{DE65086D-2047-4545-97F0-DC61E75EFB44}" presName="parentText" presStyleLbl="node1" presStyleIdx="5" presStyleCnt="7">
        <dgm:presLayoutVars>
          <dgm:chMax val="0"/>
          <dgm:bulletEnabled val="1"/>
        </dgm:presLayoutVars>
      </dgm:prSet>
      <dgm:spPr/>
    </dgm:pt>
    <dgm:pt modelId="{E7E465C0-E6EA-4596-BD91-54F84FA8BD6B}" type="pres">
      <dgm:prSet presAssocID="{C823400B-D70F-4B34-8807-A0E9D832988D}" presName="spacer" presStyleCnt="0"/>
      <dgm:spPr/>
    </dgm:pt>
    <dgm:pt modelId="{587BDBDB-7489-4D17-8A1B-96BD2BAC4377}" type="pres">
      <dgm:prSet presAssocID="{C3E4C7FC-22BE-4EB8-BFEF-A627B3E1F21A}" presName="parentText" presStyleLbl="node1" presStyleIdx="6" presStyleCnt="7">
        <dgm:presLayoutVars>
          <dgm:chMax val="0"/>
          <dgm:bulletEnabled val="1"/>
        </dgm:presLayoutVars>
      </dgm:prSet>
      <dgm:spPr/>
    </dgm:pt>
  </dgm:ptLst>
  <dgm:cxnLst>
    <dgm:cxn modelId="{C8CB380F-3DA0-4A77-A3CA-CC1A84952742}" type="presOf" srcId="{6CBE1CA6-4006-4A2E-9C76-DE407100D4C1}" destId="{9EABA014-ED38-4DEF-BAE1-A009520DA5B3}" srcOrd="0" destOrd="0" presId="urn:microsoft.com/office/officeart/2005/8/layout/vList2"/>
    <dgm:cxn modelId="{09295819-E60C-41F8-9E82-1890E4FB2D82}" srcId="{99EBD79A-6F27-439F-A704-C8F1FD86F9C9}" destId="{6CBE1CA6-4006-4A2E-9C76-DE407100D4C1}" srcOrd="2" destOrd="0" parTransId="{2E8760E7-55A0-40A2-9CBA-ED24FA5047E4}" sibTransId="{9AF2343D-6185-42B3-92CB-1669654B1A8F}"/>
    <dgm:cxn modelId="{1FA50320-590E-4C32-A9F2-0DDD6D46A4FD}" srcId="{99EBD79A-6F27-439F-A704-C8F1FD86F9C9}" destId="{F71119E3-9353-4372-83CA-05F6258E19A0}" srcOrd="3" destOrd="0" parTransId="{D16BEF52-AADB-4C09-9C8B-542348AE33F6}" sibTransId="{8166FED8-CCE4-406F-9D04-DE8588DC536A}"/>
    <dgm:cxn modelId="{A821122C-63F9-4693-888E-89C63029FE0E}" type="presOf" srcId="{F71119E3-9353-4372-83CA-05F6258E19A0}" destId="{9378DAEC-0D9A-412F-B982-B8BDF6A469CC}" srcOrd="0" destOrd="0" presId="urn:microsoft.com/office/officeart/2005/8/layout/vList2"/>
    <dgm:cxn modelId="{4D677D30-A187-4A7E-B9BA-86CA53238558}" type="presOf" srcId="{99EBD79A-6F27-439F-A704-C8F1FD86F9C9}" destId="{BD416B4B-CADC-4C45-95F0-D941D821A8E6}" srcOrd="0" destOrd="0" presId="urn:microsoft.com/office/officeart/2005/8/layout/vList2"/>
    <dgm:cxn modelId="{3F8A9534-8901-405F-9095-4FCCFC92AF80}" srcId="{99EBD79A-6F27-439F-A704-C8F1FD86F9C9}" destId="{C3E4C7FC-22BE-4EB8-BFEF-A627B3E1F21A}" srcOrd="6" destOrd="0" parTransId="{786217A4-7AEC-4893-8CBB-9841393CB496}" sibTransId="{D2677F4C-162B-46A8-9713-F3ACB5237D1E}"/>
    <dgm:cxn modelId="{A171FB36-252F-4A22-B8DB-126BDCFC628E}" type="presOf" srcId="{860BC14B-0303-496A-B0A4-0A0247E8EF44}" destId="{8B7B9866-9623-4C77-A0D0-6F491BDA9AB4}" srcOrd="0" destOrd="0" presId="urn:microsoft.com/office/officeart/2005/8/layout/vList2"/>
    <dgm:cxn modelId="{4C113462-82C3-4C8C-BF83-B59BC930C8BE}" srcId="{99EBD79A-6F27-439F-A704-C8F1FD86F9C9}" destId="{5DF74747-FFC2-42F0-8366-CE5281C07B96}" srcOrd="0" destOrd="0" parTransId="{21A0432C-3D97-45E6-AA81-879C2204429E}" sibTransId="{56FFD221-FD7A-40A4-AAEF-84E5E5CB1168}"/>
    <dgm:cxn modelId="{9BC56F6F-95E0-4099-8651-B8B31A1882B5}" srcId="{99EBD79A-6F27-439F-A704-C8F1FD86F9C9}" destId="{87E1CF79-6DF1-47A4-9D10-183A9FC0D227}" srcOrd="4" destOrd="0" parTransId="{80F6493F-45E6-434E-BED0-93CEA8D0702E}" sibTransId="{739648CC-9FA1-4299-8A1D-8844E619BFFA}"/>
    <dgm:cxn modelId="{5DFD7072-9253-4601-8E7E-5803759ED2B8}" type="presOf" srcId="{DE65086D-2047-4545-97F0-DC61E75EFB44}" destId="{A4913DDC-1D14-49CB-9536-8146B4BEF0A8}" srcOrd="0" destOrd="0" presId="urn:microsoft.com/office/officeart/2005/8/layout/vList2"/>
    <dgm:cxn modelId="{539ABC57-16C0-4057-9EE5-BE5BFED67B3A}" type="presOf" srcId="{5DF74747-FFC2-42F0-8366-CE5281C07B96}" destId="{F1AC6148-16F7-4EA7-B822-A7E34C6EEF1D}" srcOrd="0" destOrd="0" presId="urn:microsoft.com/office/officeart/2005/8/layout/vList2"/>
    <dgm:cxn modelId="{962B1CAB-5E94-4E26-BE18-FE79467A6E44}" type="presOf" srcId="{C3E4C7FC-22BE-4EB8-BFEF-A627B3E1F21A}" destId="{587BDBDB-7489-4D17-8A1B-96BD2BAC4377}" srcOrd="0" destOrd="0" presId="urn:microsoft.com/office/officeart/2005/8/layout/vList2"/>
    <dgm:cxn modelId="{F1EED4AB-2BF1-482B-9087-263A83E33A0A}" srcId="{99EBD79A-6F27-439F-A704-C8F1FD86F9C9}" destId="{DE65086D-2047-4545-97F0-DC61E75EFB44}" srcOrd="5" destOrd="0" parTransId="{BC33E440-E351-4714-BD65-910F5660D8C5}" sibTransId="{C823400B-D70F-4B34-8807-A0E9D832988D}"/>
    <dgm:cxn modelId="{8A80FED4-2E5E-410E-9C6B-550D1D2FA7DB}" type="presOf" srcId="{87E1CF79-6DF1-47A4-9D10-183A9FC0D227}" destId="{0B0D24CE-8C45-464A-AB4B-9B449D52FC90}" srcOrd="0" destOrd="0" presId="urn:microsoft.com/office/officeart/2005/8/layout/vList2"/>
    <dgm:cxn modelId="{017B8FE7-4EDB-4B52-9425-CC910167CFE1}" srcId="{99EBD79A-6F27-439F-A704-C8F1FD86F9C9}" destId="{860BC14B-0303-496A-B0A4-0A0247E8EF44}" srcOrd="1" destOrd="0" parTransId="{A2093FC0-03B3-42BD-869A-7F37B543D4C8}" sibTransId="{AFF23017-AB34-47E8-9966-2442DF462D21}"/>
    <dgm:cxn modelId="{D648218F-D318-434B-AA96-841C3B82BC5D}" type="presParOf" srcId="{BD416B4B-CADC-4C45-95F0-D941D821A8E6}" destId="{F1AC6148-16F7-4EA7-B822-A7E34C6EEF1D}" srcOrd="0" destOrd="0" presId="urn:microsoft.com/office/officeart/2005/8/layout/vList2"/>
    <dgm:cxn modelId="{F0A896F6-D2EE-4912-8AD9-1B45D1974DE8}" type="presParOf" srcId="{BD416B4B-CADC-4C45-95F0-D941D821A8E6}" destId="{C5568409-5A83-45B6-B1F4-C573C9E3DF26}" srcOrd="1" destOrd="0" presId="urn:microsoft.com/office/officeart/2005/8/layout/vList2"/>
    <dgm:cxn modelId="{4DB89077-557F-4E94-A731-E22A40588BCD}" type="presParOf" srcId="{BD416B4B-CADC-4C45-95F0-D941D821A8E6}" destId="{8B7B9866-9623-4C77-A0D0-6F491BDA9AB4}" srcOrd="2" destOrd="0" presId="urn:microsoft.com/office/officeart/2005/8/layout/vList2"/>
    <dgm:cxn modelId="{FE6C304E-7867-4A1F-BED7-F98825358328}" type="presParOf" srcId="{BD416B4B-CADC-4C45-95F0-D941D821A8E6}" destId="{1371598B-A2B6-4D24-8D62-BCC32BC3ED65}" srcOrd="3" destOrd="0" presId="urn:microsoft.com/office/officeart/2005/8/layout/vList2"/>
    <dgm:cxn modelId="{9CD0B169-29D9-4EDC-B903-522BC42A65E3}" type="presParOf" srcId="{BD416B4B-CADC-4C45-95F0-D941D821A8E6}" destId="{9EABA014-ED38-4DEF-BAE1-A009520DA5B3}" srcOrd="4" destOrd="0" presId="urn:microsoft.com/office/officeart/2005/8/layout/vList2"/>
    <dgm:cxn modelId="{159048CB-D313-48A0-9B1A-8243308BC9B0}" type="presParOf" srcId="{BD416B4B-CADC-4C45-95F0-D941D821A8E6}" destId="{91B6ED82-1E8B-43C8-9F77-B433FAC92AF0}" srcOrd="5" destOrd="0" presId="urn:microsoft.com/office/officeart/2005/8/layout/vList2"/>
    <dgm:cxn modelId="{DC02B612-33EB-4F01-84B9-08F00985645F}" type="presParOf" srcId="{BD416B4B-CADC-4C45-95F0-D941D821A8E6}" destId="{9378DAEC-0D9A-412F-B982-B8BDF6A469CC}" srcOrd="6" destOrd="0" presId="urn:microsoft.com/office/officeart/2005/8/layout/vList2"/>
    <dgm:cxn modelId="{E5E532BD-0DE5-4BA0-9156-CFF36E7EF86A}" type="presParOf" srcId="{BD416B4B-CADC-4C45-95F0-D941D821A8E6}" destId="{F35ADEA8-0DB1-4B52-82C3-07B9508661A7}" srcOrd="7" destOrd="0" presId="urn:microsoft.com/office/officeart/2005/8/layout/vList2"/>
    <dgm:cxn modelId="{38B34A99-21D2-4B2C-9E4C-49CA1F7C5B86}" type="presParOf" srcId="{BD416B4B-CADC-4C45-95F0-D941D821A8E6}" destId="{0B0D24CE-8C45-464A-AB4B-9B449D52FC90}" srcOrd="8" destOrd="0" presId="urn:microsoft.com/office/officeart/2005/8/layout/vList2"/>
    <dgm:cxn modelId="{F3317E38-FEA1-42C8-AD74-C67E1D302A06}" type="presParOf" srcId="{BD416B4B-CADC-4C45-95F0-D941D821A8E6}" destId="{2D3D8D8D-0F1B-4816-A57C-BD86537857A9}" srcOrd="9" destOrd="0" presId="urn:microsoft.com/office/officeart/2005/8/layout/vList2"/>
    <dgm:cxn modelId="{8506DEBD-AA20-427C-BE1E-01D517F897F0}" type="presParOf" srcId="{BD416B4B-CADC-4C45-95F0-D941D821A8E6}" destId="{A4913DDC-1D14-49CB-9536-8146B4BEF0A8}" srcOrd="10" destOrd="0" presId="urn:microsoft.com/office/officeart/2005/8/layout/vList2"/>
    <dgm:cxn modelId="{9EFFB29A-3E88-4F4E-A5F8-5160E65EF2F7}" type="presParOf" srcId="{BD416B4B-CADC-4C45-95F0-D941D821A8E6}" destId="{E7E465C0-E6EA-4596-BD91-54F84FA8BD6B}" srcOrd="11" destOrd="0" presId="urn:microsoft.com/office/officeart/2005/8/layout/vList2"/>
    <dgm:cxn modelId="{13F724AA-0153-48ED-8ED0-5EF6064C1F1B}" type="presParOf" srcId="{BD416B4B-CADC-4C45-95F0-D941D821A8E6}" destId="{587BDBDB-7489-4D17-8A1B-96BD2BAC4377}"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AC6148-16F7-4EA7-B822-A7E34C6EEF1D}">
      <dsp:nvSpPr>
        <dsp:cNvPr id="0" name=""/>
        <dsp:cNvSpPr/>
      </dsp:nvSpPr>
      <dsp:spPr>
        <a:xfrm>
          <a:off x="0" y="253358"/>
          <a:ext cx="5393361" cy="5171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en-US" sz="1300" kern="1200" dirty="0">
              <a:latin typeface="Calibri Light" panose="020F0302020204030204"/>
            </a:rPr>
            <a:t>Teachers and adminstrators</a:t>
          </a:r>
          <a:r>
            <a:rPr lang="en-US" sz="1300" kern="1200" dirty="0"/>
            <a:t> have identified the need for professional learning among administrators to support First Nations Education within their schools</a:t>
          </a:r>
        </a:p>
      </dsp:txBody>
      <dsp:txXfrm>
        <a:off x="25245" y="278603"/>
        <a:ext cx="5342871" cy="466650"/>
      </dsp:txXfrm>
    </dsp:sp>
    <dsp:sp modelId="{8B7B9866-9623-4C77-A0D0-6F491BDA9AB4}">
      <dsp:nvSpPr>
        <dsp:cNvPr id="0" name=""/>
        <dsp:cNvSpPr/>
      </dsp:nvSpPr>
      <dsp:spPr>
        <a:xfrm>
          <a:off x="0" y="807938"/>
          <a:ext cx="5393361" cy="517140"/>
        </a:xfrm>
        <a:prstGeom prst="round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Funding for land-based learning and cultural activities available to all schools</a:t>
          </a:r>
        </a:p>
      </dsp:txBody>
      <dsp:txXfrm>
        <a:off x="25245" y="833183"/>
        <a:ext cx="5342871" cy="466650"/>
      </dsp:txXfrm>
    </dsp:sp>
    <dsp:sp modelId="{9EABA014-ED38-4DEF-BAE1-A009520DA5B3}">
      <dsp:nvSpPr>
        <dsp:cNvPr id="0" name=""/>
        <dsp:cNvSpPr/>
      </dsp:nvSpPr>
      <dsp:spPr>
        <a:xfrm>
          <a:off x="0" y="1362519"/>
          <a:ext cx="5393361" cy="51714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en-US" sz="1300" kern="1200" dirty="0">
              <a:latin typeface="Calibri Light" panose="020F0302020204030204"/>
            </a:rPr>
            <a:t>Continued work is needed to embed</a:t>
          </a:r>
          <a:r>
            <a:rPr lang="en-US" sz="1300" kern="1200" dirty="0"/>
            <a:t> </a:t>
          </a:r>
          <a:r>
            <a:rPr lang="en-US" sz="1300" kern="1200" dirty="0">
              <a:latin typeface="Calibri Light" panose="020F0302020204030204"/>
            </a:rPr>
            <a:t>the Elders</a:t>
          </a:r>
          <a:r>
            <a:rPr lang="en-US" sz="1300" kern="1200" dirty="0"/>
            <a:t> in Schools</a:t>
          </a:r>
          <a:r>
            <a:rPr lang="en-US" sz="1300" kern="1200" dirty="0">
              <a:latin typeface="Calibri Light" panose="020F0302020204030204"/>
            </a:rPr>
            <a:t> program</a:t>
          </a:r>
          <a:r>
            <a:rPr lang="en-US" sz="1300" kern="1200" dirty="0"/>
            <a:t> in curriculum</a:t>
          </a:r>
          <a:r>
            <a:rPr lang="en-US" sz="1300" kern="1200" dirty="0">
              <a:latin typeface="Calibri Light" panose="020F0302020204030204"/>
            </a:rPr>
            <a:t> and school environement</a:t>
          </a:r>
        </a:p>
      </dsp:txBody>
      <dsp:txXfrm>
        <a:off x="25245" y="1387764"/>
        <a:ext cx="5342871" cy="466650"/>
      </dsp:txXfrm>
    </dsp:sp>
    <dsp:sp modelId="{9378DAEC-0D9A-412F-B982-B8BDF6A469CC}">
      <dsp:nvSpPr>
        <dsp:cNvPr id="0" name=""/>
        <dsp:cNvSpPr/>
      </dsp:nvSpPr>
      <dsp:spPr>
        <a:xfrm>
          <a:off x="0" y="1917099"/>
          <a:ext cx="5393361" cy="51714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Calibri Light" panose="020F0302020204030204"/>
            </a:rPr>
            <a:t>When</a:t>
          </a:r>
          <a:r>
            <a:rPr lang="en-US" sz="1300" kern="1200" dirty="0"/>
            <a:t> new social studies curricula are released, there is going to be a big need for support for teachers to embed First Nations knowledges into lessons</a:t>
          </a:r>
        </a:p>
      </dsp:txBody>
      <dsp:txXfrm>
        <a:off x="25245" y="1942344"/>
        <a:ext cx="5342871" cy="466650"/>
      </dsp:txXfrm>
    </dsp:sp>
    <dsp:sp modelId="{0B0D24CE-8C45-464A-AB4B-9B449D52FC90}">
      <dsp:nvSpPr>
        <dsp:cNvPr id="0" name=""/>
        <dsp:cNvSpPr/>
      </dsp:nvSpPr>
      <dsp:spPr>
        <a:xfrm>
          <a:off x="0" y="2471678"/>
          <a:ext cx="5393361" cy="51714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Mi'kmaw language instructors</a:t>
          </a:r>
        </a:p>
      </dsp:txBody>
      <dsp:txXfrm>
        <a:off x="25245" y="2496923"/>
        <a:ext cx="5342871" cy="466650"/>
      </dsp:txXfrm>
    </dsp:sp>
    <dsp:sp modelId="{A4913DDC-1D14-49CB-9536-8146B4BEF0A8}">
      <dsp:nvSpPr>
        <dsp:cNvPr id="0" name=""/>
        <dsp:cNvSpPr/>
      </dsp:nvSpPr>
      <dsp:spPr>
        <a:xfrm>
          <a:off x="0" y="3026259"/>
          <a:ext cx="5393361" cy="517140"/>
        </a:xfrm>
        <a:prstGeom prst="round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Elders and knowledge keepers</a:t>
          </a:r>
        </a:p>
      </dsp:txBody>
      <dsp:txXfrm>
        <a:off x="25245" y="3051504"/>
        <a:ext cx="5342871" cy="466650"/>
      </dsp:txXfrm>
    </dsp:sp>
    <dsp:sp modelId="{587BDBDB-7489-4D17-8A1B-96BD2BAC4377}">
      <dsp:nvSpPr>
        <dsp:cNvPr id="0" name=""/>
        <dsp:cNvSpPr/>
      </dsp:nvSpPr>
      <dsp:spPr>
        <a:xfrm>
          <a:off x="0" y="3580839"/>
          <a:ext cx="5393361" cy="5171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First Nations focused ESS needs</a:t>
          </a:r>
        </a:p>
      </dsp:txBody>
      <dsp:txXfrm>
        <a:off x="25245" y="3606084"/>
        <a:ext cx="5342871" cy="4666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77650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77326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47577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33517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00761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8/10/2022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90182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1088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8/10/2022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38736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47114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7467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76596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8562758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854DEE1C-7FD6-4FA0-A96A-BDF952F1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24000" y="4370227"/>
            <a:ext cx="9144000" cy="1193138"/>
          </a:xfrm>
        </p:spPr>
        <p:txBody>
          <a:bodyPr>
            <a:normAutofit fontScale="90000"/>
          </a:bodyPr>
          <a:lstStyle/>
          <a:p>
            <a:r>
              <a:rPr lang="en-US" sz="4400" dirty="0">
                <a:cs typeface="Calibri Light"/>
              </a:rPr>
              <a:t>ASD-N Annual First Nation Education Report</a:t>
            </a:r>
            <a:endParaRPr lang="en-US" sz="4400" dirty="0"/>
          </a:p>
        </p:txBody>
      </p:sp>
      <p:sp>
        <p:nvSpPr>
          <p:cNvPr id="3" name="Subtitle 2"/>
          <p:cNvSpPr>
            <a:spLocks noGrp="1"/>
          </p:cNvSpPr>
          <p:nvPr>
            <p:ph type="subTitle" idx="1"/>
          </p:nvPr>
        </p:nvSpPr>
        <p:spPr>
          <a:xfrm>
            <a:off x="1524000" y="5636465"/>
            <a:ext cx="9144000" cy="646785"/>
          </a:xfrm>
        </p:spPr>
        <p:txBody>
          <a:bodyPr vert="horz" lIns="91440" tIns="45720" rIns="91440" bIns="45720" rtlCol="0" anchor="t">
            <a:normAutofit fontScale="77500" lnSpcReduction="20000"/>
          </a:bodyPr>
          <a:lstStyle/>
          <a:p>
            <a:r>
              <a:rPr lang="en-US" dirty="0">
                <a:cs typeface="Calibri"/>
              </a:rPr>
              <a:t>2021-2022</a:t>
            </a:r>
          </a:p>
          <a:p>
            <a:r>
              <a:rPr lang="en-US" dirty="0">
                <a:cs typeface="Calibri"/>
              </a:rPr>
              <a:t>Prepared by: ASD-N First Nation Education Team</a:t>
            </a:r>
          </a:p>
        </p:txBody>
      </p:sp>
      <p:pic>
        <p:nvPicPr>
          <p:cNvPr id="4" name="Picture 7" descr="Bird flying">
            <a:extLst>
              <a:ext uri="{FF2B5EF4-FFF2-40B4-BE49-F238E27FC236}">
                <a16:creationId xmlns:a16="http://schemas.microsoft.com/office/drawing/2014/main" id="{FD7FEDD4-1774-849C-510A-6D3A89529A1F}"/>
              </a:ext>
            </a:extLst>
          </p:cNvPr>
          <p:cNvPicPr>
            <a:picLocks noChangeAspect="1"/>
          </p:cNvPicPr>
          <p:nvPr/>
        </p:nvPicPr>
        <p:blipFill rotWithShape="1">
          <a:blip r:embed="rId2"/>
          <a:srcRect t="4738" r="2" b="24455"/>
          <a:stretch/>
        </p:blipFill>
        <p:spPr>
          <a:xfrm>
            <a:off x="1690046" y="386205"/>
            <a:ext cx="8903441" cy="3766876"/>
          </a:xfrm>
          <a:custGeom>
            <a:avLst/>
            <a:gdLst/>
            <a:ahLst/>
            <a:cxnLst/>
            <a:rect l="l" t="t" r="r" b="b"/>
            <a:pathLst>
              <a:path w="8903441" h="3766876">
                <a:moveTo>
                  <a:pt x="8890380" y="1667288"/>
                </a:moveTo>
                <a:lnTo>
                  <a:pt x="8895460" y="1677046"/>
                </a:lnTo>
                <a:cubicBezTo>
                  <a:pt x="8905866" y="1703466"/>
                  <a:pt x="8906717" y="1724063"/>
                  <a:pt x="8894323" y="1729738"/>
                </a:cubicBezTo>
                <a:lnTo>
                  <a:pt x="8891365" y="1729349"/>
                </a:lnTo>
                <a:lnTo>
                  <a:pt x="8891421" y="1712412"/>
                </a:lnTo>
                <a:cubicBezTo>
                  <a:pt x="8891337" y="1700170"/>
                  <a:pt x="8891138" y="1688653"/>
                  <a:pt x="8890856" y="1678595"/>
                </a:cubicBezTo>
                <a:close/>
                <a:moveTo>
                  <a:pt x="8888451" y="1641624"/>
                </a:moveTo>
                <a:cubicBezTo>
                  <a:pt x="8888927" y="1642911"/>
                  <a:pt x="8889388" y="1647125"/>
                  <a:pt x="8889800" y="1653531"/>
                </a:cubicBezTo>
                <a:lnTo>
                  <a:pt x="8890380" y="1667288"/>
                </a:lnTo>
                <a:lnTo>
                  <a:pt x="8884645" y="1656272"/>
                </a:lnTo>
                <a:lnTo>
                  <a:pt x="8886368" y="1643902"/>
                </a:lnTo>
                <a:cubicBezTo>
                  <a:pt x="8887058" y="1640758"/>
                  <a:pt x="8887743" y="1639762"/>
                  <a:pt x="8888451" y="1641624"/>
                </a:cubicBezTo>
                <a:close/>
                <a:moveTo>
                  <a:pt x="999724" y="1241031"/>
                </a:moveTo>
                <a:cubicBezTo>
                  <a:pt x="998379" y="1242269"/>
                  <a:pt x="996554" y="1243547"/>
                  <a:pt x="995210" y="1244785"/>
                </a:cubicBezTo>
                <a:cubicBezTo>
                  <a:pt x="1005261" y="1248940"/>
                  <a:pt x="1015746" y="1252497"/>
                  <a:pt x="1025774" y="1256374"/>
                </a:cubicBezTo>
                <a:cubicBezTo>
                  <a:pt x="1037480" y="1257305"/>
                  <a:pt x="1049668" y="1258195"/>
                  <a:pt x="1060894" y="1259168"/>
                </a:cubicBezTo>
                <a:cubicBezTo>
                  <a:pt x="1040504" y="1253123"/>
                  <a:pt x="1020115" y="1247076"/>
                  <a:pt x="999724" y="1241031"/>
                </a:cubicBezTo>
                <a:close/>
                <a:moveTo>
                  <a:pt x="1319296" y="820371"/>
                </a:moveTo>
                <a:cubicBezTo>
                  <a:pt x="1421680" y="872109"/>
                  <a:pt x="1548101" y="905226"/>
                  <a:pt x="1681342" y="933268"/>
                </a:cubicBezTo>
                <a:cubicBezTo>
                  <a:pt x="1683167" y="931988"/>
                  <a:pt x="1684512" y="930751"/>
                  <a:pt x="1686338" y="929471"/>
                </a:cubicBezTo>
                <a:cubicBezTo>
                  <a:pt x="1563998" y="893197"/>
                  <a:pt x="1441635" y="856646"/>
                  <a:pt x="1319296" y="820371"/>
                </a:cubicBezTo>
                <a:close/>
                <a:moveTo>
                  <a:pt x="7894848" y="858"/>
                </a:moveTo>
                <a:cubicBezTo>
                  <a:pt x="7906700" y="3455"/>
                  <a:pt x="7910528" y="8436"/>
                  <a:pt x="7907341" y="16271"/>
                </a:cubicBezTo>
                <a:cubicBezTo>
                  <a:pt x="7902882" y="26177"/>
                  <a:pt x="7893520" y="35394"/>
                  <a:pt x="7882642" y="43904"/>
                </a:cubicBezTo>
                <a:cubicBezTo>
                  <a:pt x="7831903" y="83897"/>
                  <a:pt x="7856047" y="94090"/>
                  <a:pt x="7927648" y="93123"/>
                </a:cubicBezTo>
                <a:cubicBezTo>
                  <a:pt x="7991511" y="92274"/>
                  <a:pt x="8055318" y="85274"/>
                  <a:pt x="8119655" y="78787"/>
                </a:cubicBezTo>
                <a:cubicBezTo>
                  <a:pt x="8151329" y="75447"/>
                  <a:pt x="8152942" y="77265"/>
                  <a:pt x="8141786" y="93635"/>
                </a:cubicBezTo>
                <a:cubicBezTo>
                  <a:pt x="8123815" y="120677"/>
                  <a:pt x="8122595" y="145410"/>
                  <a:pt x="8151055" y="166138"/>
                </a:cubicBezTo>
                <a:cubicBezTo>
                  <a:pt x="8157767" y="170866"/>
                  <a:pt x="8162605" y="176318"/>
                  <a:pt x="8160811" y="183471"/>
                </a:cubicBezTo>
                <a:cubicBezTo>
                  <a:pt x="8152723" y="212724"/>
                  <a:pt x="8169841" y="236686"/>
                  <a:pt x="8187466" y="260884"/>
                </a:cubicBezTo>
                <a:cubicBezTo>
                  <a:pt x="8217175" y="301371"/>
                  <a:pt x="8254836" y="338641"/>
                  <a:pt x="8295790" y="374783"/>
                </a:cubicBezTo>
                <a:cubicBezTo>
                  <a:pt x="8324664" y="400232"/>
                  <a:pt x="8342922" y="431650"/>
                  <a:pt x="8406170" y="440370"/>
                </a:cubicBezTo>
                <a:cubicBezTo>
                  <a:pt x="8421364" y="442394"/>
                  <a:pt x="8426373" y="449790"/>
                  <a:pt x="8420903" y="459225"/>
                </a:cubicBezTo>
                <a:cubicBezTo>
                  <a:pt x="8402820" y="490474"/>
                  <a:pt x="8417534" y="514648"/>
                  <a:pt x="8450800" y="534955"/>
                </a:cubicBezTo>
                <a:cubicBezTo>
                  <a:pt x="8462563" y="542037"/>
                  <a:pt x="8458146" y="546902"/>
                  <a:pt x="8442097" y="551669"/>
                </a:cubicBezTo>
                <a:cubicBezTo>
                  <a:pt x="8423667" y="556925"/>
                  <a:pt x="8409328" y="564619"/>
                  <a:pt x="8398067" y="574282"/>
                </a:cubicBezTo>
                <a:cubicBezTo>
                  <a:pt x="8379577" y="589897"/>
                  <a:pt x="8370872" y="606612"/>
                  <a:pt x="8363634" y="623477"/>
                </a:cubicBezTo>
                <a:cubicBezTo>
                  <a:pt x="8352394" y="649929"/>
                  <a:pt x="8339133" y="675439"/>
                  <a:pt x="8295388" y="695789"/>
                </a:cubicBezTo>
                <a:cubicBezTo>
                  <a:pt x="8282368" y="701969"/>
                  <a:pt x="8271923" y="709882"/>
                  <a:pt x="8260972" y="717559"/>
                </a:cubicBezTo>
                <a:cubicBezTo>
                  <a:pt x="8264466" y="724248"/>
                  <a:pt x="8273101" y="728807"/>
                  <a:pt x="8289132" y="729358"/>
                </a:cubicBezTo>
                <a:cubicBezTo>
                  <a:pt x="8391169" y="732995"/>
                  <a:pt x="8386647" y="769770"/>
                  <a:pt x="8387346" y="810845"/>
                </a:cubicBezTo>
                <a:cubicBezTo>
                  <a:pt x="8388418" y="861681"/>
                  <a:pt x="8330862" y="890238"/>
                  <a:pt x="8259532" y="916368"/>
                </a:cubicBezTo>
                <a:cubicBezTo>
                  <a:pt x="8235122" y="925226"/>
                  <a:pt x="8199529" y="928071"/>
                  <a:pt x="8191769" y="950020"/>
                </a:cubicBezTo>
                <a:cubicBezTo>
                  <a:pt x="8234379" y="966427"/>
                  <a:pt x="8282955" y="945934"/>
                  <a:pt x="8327664" y="947606"/>
                </a:cubicBezTo>
                <a:cubicBezTo>
                  <a:pt x="8364609" y="949119"/>
                  <a:pt x="8424473" y="941347"/>
                  <a:pt x="8378206" y="982626"/>
                </a:cubicBezTo>
                <a:cubicBezTo>
                  <a:pt x="8364736" y="994722"/>
                  <a:pt x="8382242" y="1001021"/>
                  <a:pt x="8400605" y="1000529"/>
                </a:cubicBezTo>
                <a:cubicBezTo>
                  <a:pt x="8549357" y="995586"/>
                  <a:pt x="8487684" y="1076555"/>
                  <a:pt x="8538706" y="1111533"/>
                </a:cubicBezTo>
                <a:cubicBezTo>
                  <a:pt x="8553092" y="1120905"/>
                  <a:pt x="8540810" y="1141011"/>
                  <a:pt x="8520556" y="1147547"/>
                </a:cubicBezTo>
                <a:cubicBezTo>
                  <a:pt x="8392015" y="1189611"/>
                  <a:pt x="8380569" y="1263373"/>
                  <a:pt x="8322605" y="1331423"/>
                </a:cubicBezTo>
                <a:cubicBezTo>
                  <a:pt x="8393509" y="1350105"/>
                  <a:pt x="8476647" y="1348124"/>
                  <a:pt x="8552563" y="1357692"/>
                </a:cubicBezTo>
                <a:cubicBezTo>
                  <a:pt x="8631413" y="1367560"/>
                  <a:pt x="8632510" y="1380057"/>
                  <a:pt x="8572872" y="1434543"/>
                </a:cubicBezTo>
                <a:cubicBezTo>
                  <a:pt x="8740108" y="1430496"/>
                  <a:pt x="8740108" y="1430496"/>
                  <a:pt x="8695911" y="1511890"/>
                </a:cubicBezTo>
                <a:cubicBezTo>
                  <a:pt x="8766152" y="1509223"/>
                  <a:pt x="8835070" y="1574251"/>
                  <a:pt x="8873147" y="1634187"/>
                </a:cubicBezTo>
                <a:lnTo>
                  <a:pt x="8884645" y="1656272"/>
                </a:lnTo>
                <a:lnTo>
                  <a:pt x="8884254" y="1659075"/>
                </a:lnTo>
                <a:cubicBezTo>
                  <a:pt x="8882795" y="1672543"/>
                  <a:pt x="8881198" y="1691773"/>
                  <a:pt x="8879232" y="1711097"/>
                </a:cubicBezTo>
                <a:lnTo>
                  <a:pt x="8877347" y="1727504"/>
                </a:lnTo>
                <a:lnTo>
                  <a:pt x="8865337" y="1725923"/>
                </a:lnTo>
                <a:cubicBezTo>
                  <a:pt x="8855639" y="1721668"/>
                  <a:pt x="8848716" y="1720054"/>
                  <a:pt x="8843722" y="1720152"/>
                </a:cubicBezTo>
                <a:cubicBezTo>
                  <a:pt x="8828739" y="1720444"/>
                  <a:pt x="8831115" y="1736133"/>
                  <a:pt x="8828004" y="1742073"/>
                </a:cubicBezTo>
                <a:cubicBezTo>
                  <a:pt x="8817547" y="1760900"/>
                  <a:pt x="8843589" y="1770647"/>
                  <a:pt x="8861127" y="1782820"/>
                </a:cubicBezTo>
                <a:cubicBezTo>
                  <a:pt x="8867694" y="1787281"/>
                  <a:pt x="8872382" y="1766445"/>
                  <a:pt x="8875975" y="1739445"/>
                </a:cubicBezTo>
                <a:lnTo>
                  <a:pt x="8877347" y="1727504"/>
                </a:lnTo>
                <a:lnTo>
                  <a:pt x="8891365" y="1729349"/>
                </a:lnTo>
                <a:lnTo>
                  <a:pt x="8891294" y="1750579"/>
                </a:lnTo>
                <a:cubicBezTo>
                  <a:pt x="8890576" y="1802412"/>
                  <a:pt x="8887485" y="1854103"/>
                  <a:pt x="8879895" y="1858687"/>
                </a:cubicBezTo>
                <a:cubicBezTo>
                  <a:pt x="8799411" y="1907447"/>
                  <a:pt x="8858072" y="1996322"/>
                  <a:pt x="8700018" y="2022228"/>
                </a:cubicBezTo>
                <a:cubicBezTo>
                  <a:pt x="8628887" y="2034069"/>
                  <a:pt x="8597252" y="2070985"/>
                  <a:pt x="8546517" y="2094468"/>
                </a:cubicBezTo>
                <a:cubicBezTo>
                  <a:pt x="8369592" y="2175758"/>
                  <a:pt x="8254890" y="2270617"/>
                  <a:pt x="8208310" y="2391116"/>
                </a:cubicBezTo>
                <a:cubicBezTo>
                  <a:pt x="8195251" y="2424444"/>
                  <a:pt x="8137916" y="2455501"/>
                  <a:pt x="8101924" y="2486924"/>
                </a:cubicBezTo>
                <a:cubicBezTo>
                  <a:pt x="8122498" y="2506105"/>
                  <a:pt x="8219539" y="2452814"/>
                  <a:pt x="8188722" y="2510086"/>
                </a:cubicBezTo>
                <a:cubicBezTo>
                  <a:pt x="8165388" y="2553270"/>
                  <a:pt x="8098391" y="2584616"/>
                  <a:pt x="8035596" y="2614194"/>
                </a:cubicBezTo>
                <a:cubicBezTo>
                  <a:pt x="7963481" y="2647947"/>
                  <a:pt x="7883214" y="2677100"/>
                  <a:pt x="7854509" y="2730830"/>
                </a:cubicBezTo>
                <a:cubicBezTo>
                  <a:pt x="7848249" y="2742293"/>
                  <a:pt x="6341566" y="3671513"/>
                  <a:pt x="4141410" y="3763614"/>
                </a:cubicBezTo>
                <a:cubicBezTo>
                  <a:pt x="3781875" y="3778662"/>
                  <a:pt x="2353277" y="3737838"/>
                  <a:pt x="2161737" y="3718831"/>
                </a:cubicBezTo>
                <a:cubicBezTo>
                  <a:pt x="1964811" y="3699179"/>
                  <a:pt x="1793107" y="3646810"/>
                  <a:pt x="1591600" y="3635674"/>
                </a:cubicBezTo>
                <a:cubicBezTo>
                  <a:pt x="1485018" y="3629919"/>
                  <a:pt x="1381185" y="3611329"/>
                  <a:pt x="1390654" y="3531585"/>
                </a:cubicBezTo>
                <a:cubicBezTo>
                  <a:pt x="1393510" y="3508948"/>
                  <a:pt x="1364047" y="3493344"/>
                  <a:pt x="1320867" y="3503571"/>
                </a:cubicBezTo>
                <a:cubicBezTo>
                  <a:pt x="1239265" y="3523046"/>
                  <a:pt x="1198946" y="3494124"/>
                  <a:pt x="1150681" y="3474015"/>
                </a:cubicBezTo>
                <a:cubicBezTo>
                  <a:pt x="1065213" y="3438422"/>
                  <a:pt x="982868" y="3399757"/>
                  <a:pt x="851974" y="3403971"/>
                </a:cubicBezTo>
                <a:cubicBezTo>
                  <a:pt x="873994" y="3367898"/>
                  <a:pt x="917237" y="3369420"/>
                  <a:pt x="956780" y="3372944"/>
                </a:cubicBezTo>
                <a:cubicBezTo>
                  <a:pt x="1061276" y="3382521"/>
                  <a:pt x="1164043" y="3394488"/>
                  <a:pt x="1268515" y="3403788"/>
                </a:cubicBezTo>
                <a:cubicBezTo>
                  <a:pt x="1336376" y="3409863"/>
                  <a:pt x="1404651" y="3420660"/>
                  <a:pt x="1492884" y="3399484"/>
                </a:cubicBezTo>
                <a:cubicBezTo>
                  <a:pt x="1410006" y="3338199"/>
                  <a:pt x="1277736" y="3337777"/>
                  <a:pt x="1169657" y="3325996"/>
                </a:cubicBezTo>
                <a:cubicBezTo>
                  <a:pt x="1034677" y="3311259"/>
                  <a:pt x="951965" y="3268429"/>
                  <a:pt x="853866" y="3221353"/>
                </a:cubicBezTo>
                <a:cubicBezTo>
                  <a:pt x="950752" y="3199416"/>
                  <a:pt x="1014418" y="3234964"/>
                  <a:pt x="1090648" y="3226034"/>
                </a:cubicBezTo>
                <a:cubicBezTo>
                  <a:pt x="1094340" y="3218434"/>
                  <a:pt x="1100169" y="3207568"/>
                  <a:pt x="1099183" y="3207375"/>
                </a:cubicBezTo>
                <a:cubicBezTo>
                  <a:pt x="971072" y="3188118"/>
                  <a:pt x="907890" y="3136018"/>
                  <a:pt x="882137" y="3068880"/>
                </a:cubicBezTo>
                <a:cubicBezTo>
                  <a:pt x="868924" y="3034221"/>
                  <a:pt x="822286" y="3027121"/>
                  <a:pt x="776145" y="3014660"/>
                </a:cubicBezTo>
                <a:cubicBezTo>
                  <a:pt x="613874" y="2970419"/>
                  <a:pt x="443486" y="2933046"/>
                  <a:pt x="307191" y="2864697"/>
                </a:cubicBezTo>
                <a:cubicBezTo>
                  <a:pt x="457123" y="2862170"/>
                  <a:pt x="581367" y="2903594"/>
                  <a:pt x="743379" y="2911759"/>
                </a:cubicBezTo>
                <a:cubicBezTo>
                  <a:pt x="608349" y="2835743"/>
                  <a:pt x="439124" y="2806104"/>
                  <a:pt x="284020" y="2766269"/>
                </a:cubicBezTo>
                <a:cubicBezTo>
                  <a:pt x="213164" y="2748143"/>
                  <a:pt x="147010" y="2722889"/>
                  <a:pt x="63190" y="2717094"/>
                </a:cubicBezTo>
                <a:cubicBezTo>
                  <a:pt x="33455" y="2714947"/>
                  <a:pt x="-16425" y="2709531"/>
                  <a:pt x="5340" y="2681595"/>
                </a:cubicBezTo>
                <a:cubicBezTo>
                  <a:pt x="23652" y="2658441"/>
                  <a:pt x="63627" y="2661368"/>
                  <a:pt x="100237" y="2664591"/>
                </a:cubicBezTo>
                <a:cubicBezTo>
                  <a:pt x="188123" y="2672547"/>
                  <a:pt x="277551" y="2664977"/>
                  <a:pt x="394328" y="2654447"/>
                </a:cubicBezTo>
                <a:cubicBezTo>
                  <a:pt x="290057" y="2592242"/>
                  <a:pt x="112140" y="2629127"/>
                  <a:pt x="21491" y="2562088"/>
                </a:cubicBezTo>
                <a:cubicBezTo>
                  <a:pt x="125636" y="2540073"/>
                  <a:pt x="208727" y="2559644"/>
                  <a:pt x="294268" y="2557453"/>
                </a:cubicBezTo>
                <a:cubicBezTo>
                  <a:pt x="371589" y="2555423"/>
                  <a:pt x="389695" y="2540961"/>
                  <a:pt x="367847" y="2501743"/>
                </a:cubicBezTo>
                <a:cubicBezTo>
                  <a:pt x="333905" y="2440640"/>
                  <a:pt x="373328" y="2404160"/>
                  <a:pt x="486858" y="2411824"/>
                </a:cubicBezTo>
                <a:cubicBezTo>
                  <a:pt x="592120" y="2419095"/>
                  <a:pt x="600599" y="2394285"/>
                  <a:pt x="570008" y="2360312"/>
                </a:cubicBezTo>
                <a:cubicBezTo>
                  <a:pt x="525457" y="2310774"/>
                  <a:pt x="567057" y="2265987"/>
                  <a:pt x="594400" y="2218813"/>
                </a:cubicBezTo>
                <a:cubicBezTo>
                  <a:pt x="635581" y="2147198"/>
                  <a:pt x="612469" y="2115647"/>
                  <a:pt x="505675" y="2074370"/>
                </a:cubicBezTo>
                <a:cubicBezTo>
                  <a:pt x="445534" y="2051386"/>
                  <a:pt x="381431" y="2032947"/>
                  <a:pt x="295650" y="2015851"/>
                </a:cubicBezTo>
                <a:cubicBezTo>
                  <a:pt x="487251" y="1985881"/>
                  <a:pt x="281423" y="1958614"/>
                  <a:pt x="346760" y="1924896"/>
                </a:cubicBezTo>
                <a:cubicBezTo>
                  <a:pt x="481788" y="1901571"/>
                  <a:pt x="600623" y="1980687"/>
                  <a:pt x="783461" y="1939173"/>
                </a:cubicBezTo>
                <a:cubicBezTo>
                  <a:pt x="547912" y="1882335"/>
                  <a:pt x="287006" y="1807013"/>
                  <a:pt x="112183" y="1719100"/>
                </a:cubicBezTo>
                <a:cubicBezTo>
                  <a:pt x="148588" y="1692398"/>
                  <a:pt x="188462" y="1710725"/>
                  <a:pt x="219936" y="1699568"/>
                </a:cubicBezTo>
                <a:cubicBezTo>
                  <a:pt x="218006" y="1694140"/>
                  <a:pt x="220184" y="1685834"/>
                  <a:pt x="214196" y="1683841"/>
                </a:cubicBezTo>
                <a:cubicBezTo>
                  <a:pt x="85284" y="1638910"/>
                  <a:pt x="83720" y="1637648"/>
                  <a:pt x="212296" y="1584947"/>
                </a:cubicBezTo>
                <a:cubicBezTo>
                  <a:pt x="257172" y="1566456"/>
                  <a:pt x="252206" y="1554019"/>
                  <a:pt x="226108" y="1538121"/>
                </a:cubicBezTo>
                <a:cubicBezTo>
                  <a:pt x="207682" y="1526866"/>
                  <a:pt x="185078" y="1517656"/>
                  <a:pt x="192710" y="1488723"/>
                </a:cubicBezTo>
                <a:cubicBezTo>
                  <a:pt x="268435" y="1518175"/>
                  <a:pt x="624154" y="1547955"/>
                  <a:pt x="685843" y="1538903"/>
                </a:cubicBezTo>
                <a:cubicBezTo>
                  <a:pt x="755173" y="1528619"/>
                  <a:pt x="994201" y="1520231"/>
                  <a:pt x="1067153" y="1523622"/>
                </a:cubicBezTo>
                <a:cubicBezTo>
                  <a:pt x="1063138" y="1522015"/>
                  <a:pt x="1059122" y="1520410"/>
                  <a:pt x="1055106" y="1518803"/>
                </a:cubicBezTo>
                <a:cubicBezTo>
                  <a:pt x="983007" y="1486514"/>
                  <a:pt x="909946" y="1454310"/>
                  <a:pt x="864245" y="1408231"/>
                </a:cubicBezTo>
                <a:cubicBezTo>
                  <a:pt x="862153" y="1406456"/>
                  <a:pt x="861045" y="1404874"/>
                  <a:pt x="856768" y="1405809"/>
                </a:cubicBezTo>
                <a:cubicBezTo>
                  <a:pt x="819307" y="1414974"/>
                  <a:pt x="822846" y="1400112"/>
                  <a:pt x="821342" y="1388491"/>
                </a:cubicBezTo>
                <a:cubicBezTo>
                  <a:pt x="819813" y="1376592"/>
                  <a:pt x="812736" y="1367699"/>
                  <a:pt x="784954" y="1371257"/>
                </a:cubicBezTo>
                <a:cubicBezTo>
                  <a:pt x="783512" y="1371384"/>
                  <a:pt x="781566" y="1371274"/>
                  <a:pt x="779619" y="1371165"/>
                </a:cubicBezTo>
                <a:cubicBezTo>
                  <a:pt x="766469" y="1370361"/>
                  <a:pt x="722835" y="1342290"/>
                  <a:pt x="728571" y="1335910"/>
                </a:cubicBezTo>
                <a:cubicBezTo>
                  <a:pt x="741389" y="1321912"/>
                  <a:pt x="726409" y="1316791"/>
                  <a:pt x="713734" y="1310348"/>
                </a:cubicBezTo>
                <a:cubicBezTo>
                  <a:pt x="696009" y="1301550"/>
                  <a:pt x="678333" y="1293308"/>
                  <a:pt x="659695" y="1285149"/>
                </a:cubicBezTo>
                <a:cubicBezTo>
                  <a:pt x="641562" y="1277227"/>
                  <a:pt x="622997" y="1269901"/>
                  <a:pt x="604409" y="1262299"/>
                </a:cubicBezTo>
                <a:cubicBezTo>
                  <a:pt x="561305" y="1256847"/>
                  <a:pt x="517819" y="1252549"/>
                  <a:pt x="472556" y="1250086"/>
                </a:cubicBezTo>
                <a:cubicBezTo>
                  <a:pt x="438951" y="1247999"/>
                  <a:pt x="401379" y="1244860"/>
                  <a:pt x="382690" y="1214040"/>
                </a:cubicBezTo>
                <a:cubicBezTo>
                  <a:pt x="418096" y="1214570"/>
                  <a:pt x="453575" y="1215933"/>
                  <a:pt x="489053" y="1217296"/>
                </a:cubicBezTo>
                <a:cubicBezTo>
                  <a:pt x="454954" y="1204059"/>
                  <a:pt x="421816" y="1190737"/>
                  <a:pt x="390047" y="1176456"/>
                </a:cubicBezTo>
                <a:cubicBezTo>
                  <a:pt x="363810" y="1164487"/>
                  <a:pt x="342232" y="1150431"/>
                  <a:pt x="333292" y="1131347"/>
                </a:cubicBezTo>
                <a:cubicBezTo>
                  <a:pt x="330930" y="1126518"/>
                  <a:pt x="329025" y="1121368"/>
                  <a:pt x="337841" y="1116956"/>
                </a:cubicBezTo>
                <a:cubicBezTo>
                  <a:pt x="347569" y="1111905"/>
                  <a:pt x="355552" y="1114562"/>
                  <a:pt x="363031" y="1116984"/>
                </a:cubicBezTo>
                <a:cubicBezTo>
                  <a:pt x="393929" y="1126864"/>
                  <a:pt x="425283" y="1136425"/>
                  <a:pt x="455724" y="1146625"/>
                </a:cubicBezTo>
                <a:cubicBezTo>
                  <a:pt x="496146" y="1160147"/>
                  <a:pt x="536111" y="1173989"/>
                  <a:pt x="576050" y="1187553"/>
                </a:cubicBezTo>
                <a:cubicBezTo>
                  <a:pt x="519650" y="1157524"/>
                  <a:pt x="457798" y="1131612"/>
                  <a:pt x="391358" y="1108621"/>
                </a:cubicBezTo>
                <a:cubicBezTo>
                  <a:pt x="343386" y="1091844"/>
                  <a:pt x="295414" y="1075067"/>
                  <a:pt x="258466" y="1051446"/>
                </a:cubicBezTo>
                <a:cubicBezTo>
                  <a:pt x="239512" y="1039678"/>
                  <a:pt x="230024" y="1025400"/>
                  <a:pt x="227119" y="1008864"/>
                </a:cubicBezTo>
                <a:cubicBezTo>
                  <a:pt x="226729" y="1004421"/>
                  <a:pt x="227253" y="999338"/>
                  <a:pt x="237176" y="996508"/>
                </a:cubicBezTo>
                <a:cubicBezTo>
                  <a:pt x="247123" y="993956"/>
                  <a:pt x="253208" y="997060"/>
                  <a:pt x="257395" y="1000610"/>
                </a:cubicBezTo>
                <a:cubicBezTo>
                  <a:pt x="262111" y="1004674"/>
                  <a:pt x="267716" y="1007820"/>
                  <a:pt x="275649" y="1009921"/>
                </a:cubicBezTo>
                <a:cubicBezTo>
                  <a:pt x="345186" y="1029563"/>
                  <a:pt x="406508" y="1054962"/>
                  <a:pt x="469199" y="1079402"/>
                </a:cubicBezTo>
                <a:cubicBezTo>
                  <a:pt x="558968" y="1114336"/>
                  <a:pt x="647368" y="1150231"/>
                  <a:pt x="753033" y="1173138"/>
                </a:cubicBezTo>
                <a:cubicBezTo>
                  <a:pt x="793015" y="1181661"/>
                  <a:pt x="834292" y="1188391"/>
                  <a:pt x="865682" y="1187316"/>
                </a:cubicBezTo>
                <a:cubicBezTo>
                  <a:pt x="750261" y="1147076"/>
                  <a:pt x="641375" y="1104025"/>
                  <a:pt x="543487" y="1053852"/>
                </a:cubicBezTo>
                <a:cubicBezTo>
                  <a:pt x="444589" y="1003208"/>
                  <a:pt x="357848" y="947579"/>
                  <a:pt x="295297" y="880592"/>
                </a:cubicBezTo>
                <a:cubicBezTo>
                  <a:pt x="288871" y="873601"/>
                  <a:pt x="284873" y="866676"/>
                  <a:pt x="264758" y="869281"/>
                </a:cubicBezTo>
                <a:cubicBezTo>
                  <a:pt x="255650" y="870360"/>
                  <a:pt x="252375" y="866170"/>
                  <a:pt x="254388" y="861516"/>
                </a:cubicBezTo>
                <a:cubicBezTo>
                  <a:pt x="266992" y="828509"/>
                  <a:pt x="236853" y="810726"/>
                  <a:pt x="190786" y="799099"/>
                </a:cubicBezTo>
                <a:cubicBezTo>
                  <a:pt x="176408" y="795324"/>
                  <a:pt x="175031" y="790688"/>
                  <a:pt x="184973" y="782539"/>
                </a:cubicBezTo>
                <a:cubicBezTo>
                  <a:pt x="198516" y="771277"/>
                  <a:pt x="196123" y="760574"/>
                  <a:pt x="187530" y="750974"/>
                </a:cubicBezTo>
                <a:cubicBezTo>
                  <a:pt x="182644" y="744967"/>
                  <a:pt x="176339" y="739364"/>
                  <a:pt x="170996" y="733676"/>
                </a:cubicBezTo>
                <a:cubicBezTo>
                  <a:pt x="167290" y="730083"/>
                  <a:pt x="161157" y="726424"/>
                  <a:pt x="169444" y="721499"/>
                </a:cubicBezTo>
                <a:cubicBezTo>
                  <a:pt x="177298" y="717172"/>
                  <a:pt x="185665" y="718676"/>
                  <a:pt x="193501" y="719668"/>
                </a:cubicBezTo>
                <a:cubicBezTo>
                  <a:pt x="231170" y="723917"/>
                  <a:pt x="254043" y="736181"/>
                  <a:pt x="265436" y="755609"/>
                </a:cubicBezTo>
                <a:cubicBezTo>
                  <a:pt x="273963" y="769971"/>
                  <a:pt x="281726" y="770130"/>
                  <a:pt x="302333" y="756567"/>
                </a:cubicBezTo>
                <a:cubicBezTo>
                  <a:pt x="317894" y="746247"/>
                  <a:pt x="332387" y="745814"/>
                  <a:pt x="346481" y="751853"/>
                </a:cubicBezTo>
                <a:cubicBezTo>
                  <a:pt x="354007" y="754830"/>
                  <a:pt x="358771" y="759448"/>
                  <a:pt x="364449" y="763428"/>
                </a:cubicBezTo>
                <a:cubicBezTo>
                  <a:pt x="392910" y="784156"/>
                  <a:pt x="422762" y="804202"/>
                  <a:pt x="467363" y="815678"/>
                </a:cubicBezTo>
                <a:cubicBezTo>
                  <a:pt x="487199" y="820933"/>
                  <a:pt x="508355" y="824672"/>
                  <a:pt x="537693" y="816781"/>
                </a:cubicBezTo>
                <a:cubicBezTo>
                  <a:pt x="518386" y="812039"/>
                  <a:pt x="499567" y="812852"/>
                  <a:pt x="482019" y="811593"/>
                </a:cubicBezTo>
                <a:cubicBezTo>
                  <a:pt x="464472" y="810335"/>
                  <a:pt x="454949" y="806693"/>
                  <a:pt x="467050" y="795557"/>
                </a:cubicBezTo>
                <a:cubicBezTo>
                  <a:pt x="473772" y="789371"/>
                  <a:pt x="472878" y="784693"/>
                  <a:pt x="465734" y="780562"/>
                </a:cubicBezTo>
                <a:cubicBezTo>
                  <a:pt x="442763" y="767188"/>
                  <a:pt x="430336" y="747011"/>
                  <a:pt x="384526" y="749353"/>
                </a:cubicBezTo>
                <a:cubicBezTo>
                  <a:pt x="382123" y="749564"/>
                  <a:pt x="379622" y="748664"/>
                  <a:pt x="377146" y="748041"/>
                </a:cubicBezTo>
                <a:cubicBezTo>
                  <a:pt x="367744" y="745789"/>
                  <a:pt x="357358" y="743342"/>
                  <a:pt x="360089" y="735827"/>
                </a:cubicBezTo>
                <a:cubicBezTo>
                  <a:pt x="363301" y="728269"/>
                  <a:pt x="375652" y="725506"/>
                  <a:pt x="386634" y="723703"/>
                </a:cubicBezTo>
                <a:cubicBezTo>
                  <a:pt x="414823" y="719269"/>
                  <a:pt x="437543" y="724271"/>
                  <a:pt x="459375" y="730191"/>
                </a:cubicBezTo>
                <a:cubicBezTo>
                  <a:pt x="512487" y="744837"/>
                  <a:pt x="556932" y="765561"/>
                  <a:pt x="603200" y="785006"/>
                </a:cubicBezTo>
                <a:cubicBezTo>
                  <a:pt x="672604" y="814173"/>
                  <a:pt x="734250" y="848778"/>
                  <a:pt x="810521" y="873425"/>
                </a:cubicBezTo>
                <a:cubicBezTo>
                  <a:pt x="1037317" y="946423"/>
                  <a:pt x="1260943" y="1021938"/>
                  <a:pt x="1494102" y="1090180"/>
                </a:cubicBezTo>
                <a:cubicBezTo>
                  <a:pt x="1580109" y="1115371"/>
                  <a:pt x="1667892" y="1138728"/>
                  <a:pt x="1756565" y="1161167"/>
                </a:cubicBezTo>
                <a:cubicBezTo>
                  <a:pt x="1756899" y="1159458"/>
                  <a:pt x="1757282" y="1158305"/>
                  <a:pt x="1757592" y="1156319"/>
                </a:cubicBezTo>
                <a:cubicBezTo>
                  <a:pt x="1757470" y="1154931"/>
                  <a:pt x="1757324" y="1153264"/>
                  <a:pt x="1757202" y="1151876"/>
                </a:cubicBezTo>
                <a:cubicBezTo>
                  <a:pt x="1694452" y="1137796"/>
                  <a:pt x="1632540" y="1122242"/>
                  <a:pt x="1572453" y="1105409"/>
                </a:cubicBezTo>
                <a:cubicBezTo>
                  <a:pt x="1424942" y="1063789"/>
                  <a:pt x="1288864" y="1014450"/>
                  <a:pt x="1171972" y="951953"/>
                </a:cubicBezTo>
                <a:cubicBezTo>
                  <a:pt x="1162328" y="946924"/>
                  <a:pt x="1152112" y="946421"/>
                  <a:pt x="1137334" y="949118"/>
                </a:cubicBezTo>
                <a:cubicBezTo>
                  <a:pt x="1089682" y="958058"/>
                  <a:pt x="1074050" y="951035"/>
                  <a:pt x="1081493" y="925476"/>
                </a:cubicBezTo>
                <a:cubicBezTo>
                  <a:pt x="1083360" y="919155"/>
                  <a:pt x="1083403" y="914115"/>
                  <a:pt x="1074768" y="909555"/>
                </a:cubicBezTo>
                <a:cubicBezTo>
                  <a:pt x="1036165" y="889158"/>
                  <a:pt x="995714" y="869763"/>
                  <a:pt x="952019" y="852050"/>
                </a:cubicBezTo>
                <a:cubicBezTo>
                  <a:pt x="871170" y="819410"/>
                  <a:pt x="784821" y="790332"/>
                  <a:pt x="709017" y="754450"/>
                </a:cubicBezTo>
                <a:cubicBezTo>
                  <a:pt x="686747" y="743533"/>
                  <a:pt x="669617" y="730485"/>
                  <a:pt x="659046" y="714902"/>
                </a:cubicBezTo>
                <a:cubicBezTo>
                  <a:pt x="655674" y="709602"/>
                  <a:pt x="653624" y="702786"/>
                  <a:pt x="664793" y="697608"/>
                </a:cubicBezTo>
                <a:cubicBezTo>
                  <a:pt x="675483" y="692472"/>
                  <a:pt x="684069" y="696476"/>
                  <a:pt x="692052" y="699133"/>
                </a:cubicBezTo>
                <a:cubicBezTo>
                  <a:pt x="725451" y="709913"/>
                  <a:pt x="759355" y="720929"/>
                  <a:pt x="792779" y="731987"/>
                </a:cubicBezTo>
                <a:cubicBezTo>
                  <a:pt x="826682" y="743003"/>
                  <a:pt x="860155" y="754616"/>
                  <a:pt x="895574" y="766338"/>
                </a:cubicBezTo>
                <a:cubicBezTo>
                  <a:pt x="897416" y="759741"/>
                  <a:pt x="890085" y="758985"/>
                  <a:pt x="886044" y="757101"/>
                </a:cubicBezTo>
                <a:cubicBezTo>
                  <a:pt x="828975" y="730489"/>
                  <a:pt x="766861" y="707118"/>
                  <a:pt x="702924" y="685027"/>
                </a:cubicBezTo>
                <a:cubicBezTo>
                  <a:pt x="653460" y="667821"/>
                  <a:pt x="605342" y="649378"/>
                  <a:pt x="571540" y="622962"/>
                </a:cubicBezTo>
                <a:cubicBezTo>
                  <a:pt x="558524" y="612632"/>
                  <a:pt x="551227" y="601239"/>
                  <a:pt x="552940" y="587657"/>
                </a:cubicBezTo>
                <a:cubicBezTo>
                  <a:pt x="553537" y="583407"/>
                  <a:pt x="554132" y="579157"/>
                  <a:pt x="563623" y="576925"/>
                </a:cubicBezTo>
                <a:cubicBezTo>
                  <a:pt x="571217" y="575139"/>
                  <a:pt x="576243" y="577216"/>
                  <a:pt x="580332" y="579656"/>
                </a:cubicBezTo>
                <a:cubicBezTo>
                  <a:pt x="587500" y="584063"/>
                  <a:pt x="594668" y="588471"/>
                  <a:pt x="604623" y="591516"/>
                </a:cubicBezTo>
                <a:cubicBezTo>
                  <a:pt x="664350" y="609779"/>
                  <a:pt x="720426" y="630601"/>
                  <a:pt x="775136" y="652383"/>
                </a:cubicBezTo>
                <a:cubicBezTo>
                  <a:pt x="864952" y="687874"/>
                  <a:pt x="953882" y="724283"/>
                  <a:pt x="1057795" y="749301"/>
                </a:cubicBezTo>
                <a:cubicBezTo>
                  <a:pt x="1096889" y="758742"/>
                  <a:pt x="1137304" y="766668"/>
                  <a:pt x="1183454" y="768213"/>
                </a:cubicBezTo>
                <a:cubicBezTo>
                  <a:pt x="1181768" y="765563"/>
                  <a:pt x="1178737" y="764150"/>
                  <a:pt x="1175732" y="763015"/>
                </a:cubicBezTo>
                <a:cubicBezTo>
                  <a:pt x="1075170" y="726508"/>
                  <a:pt x="977850" y="688319"/>
                  <a:pt x="888743" y="644370"/>
                </a:cubicBezTo>
                <a:cubicBezTo>
                  <a:pt x="778881" y="590211"/>
                  <a:pt x="683912" y="529148"/>
                  <a:pt x="615490" y="455960"/>
                </a:cubicBezTo>
                <a:cubicBezTo>
                  <a:pt x="612312" y="452882"/>
                  <a:pt x="610122" y="449996"/>
                  <a:pt x="602432" y="450671"/>
                </a:cubicBezTo>
                <a:cubicBezTo>
                  <a:pt x="582748" y="452678"/>
                  <a:pt x="580338" y="447293"/>
                  <a:pt x="582418" y="437876"/>
                </a:cubicBezTo>
                <a:cubicBezTo>
                  <a:pt x="588134" y="414707"/>
                  <a:pt x="573498" y="396964"/>
                  <a:pt x="539211" y="387101"/>
                </a:cubicBezTo>
                <a:cubicBezTo>
                  <a:pt x="514350" y="379769"/>
                  <a:pt x="493430" y="373210"/>
                  <a:pt x="519748" y="352990"/>
                </a:cubicBezTo>
                <a:cubicBezTo>
                  <a:pt x="526113" y="348234"/>
                  <a:pt x="523173" y="342336"/>
                  <a:pt x="520282" y="336993"/>
                </a:cubicBezTo>
                <a:cubicBezTo>
                  <a:pt x="516186" y="328957"/>
                  <a:pt x="507910" y="322968"/>
                  <a:pt x="498650" y="316785"/>
                </a:cubicBezTo>
                <a:cubicBezTo>
                  <a:pt x="493501" y="313319"/>
                  <a:pt x="487271" y="308549"/>
                  <a:pt x="493610" y="303515"/>
                </a:cubicBezTo>
                <a:cubicBezTo>
                  <a:pt x="500838" y="297564"/>
                  <a:pt x="511247" y="300288"/>
                  <a:pt x="519565" y="301237"/>
                </a:cubicBezTo>
                <a:cubicBezTo>
                  <a:pt x="557715" y="305444"/>
                  <a:pt x="581118" y="318221"/>
                  <a:pt x="592560" y="338204"/>
                </a:cubicBezTo>
                <a:cubicBezTo>
                  <a:pt x="599979" y="350985"/>
                  <a:pt x="609184" y="351016"/>
                  <a:pt x="627076" y="339652"/>
                </a:cubicBezTo>
                <a:cubicBezTo>
                  <a:pt x="647275" y="326965"/>
                  <a:pt x="664147" y="326044"/>
                  <a:pt x="679640" y="336997"/>
                </a:cubicBezTo>
                <a:cubicBezTo>
                  <a:pt x="692054" y="345981"/>
                  <a:pt x="702112" y="355732"/>
                  <a:pt x="716352" y="363437"/>
                </a:cubicBezTo>
                <a:cubicBezTo>
                  <a:pt x="754546" y="384710"/>
                  <a:pt x="790508" y="408138"/>
                  <a:pt x="869745" y="400343"/>
                </a:cubicBezTo>
                <a:cubicBezTo>
                  <a:pt x="847718" y="392203"/>
                  <a:pt x="825656" y="394699"/>
                  <a:pt x="806641" y="393290"/>
                </a:cubicBezTo>
                <a:cubicBezTo>
                  <a:pt x="792988" y="392249"/>
                  <a:pt x="779165" y="389265"/>
                  <a:pt x="791435" y="380072"/>
                </a:cubicBezTo>
                <a:cubicBezTo>
                  <a:pt x="805532" y="369601"/>
                  <a:pt x="796441" y="365362"/>
                  <a:pt x="787709" y="359692"/>
                </a:cubicBezTo>
                <a:cubicBezTo>
                  <a:pt x="767647" y="346342"/>
                  <a:pt x="751260" y="330710"/>
                  <a:pt x="711071" y="330880"/>
                </a:cubicBezTo>
                <a:cubicBezTo>
                  <a:pt x="704773" y="330873"/>
                  <a:pt x="699699" y="328240"/>
                  <a:pt x="694722" y="326718"/>
                </a:cubicBezTo>
                <a:cubicBezTo>
                  <a:pt x="687749" y="324532"/>
                  <a:pt x="681713" y="321984"/>
                  <a:pt x="684613" y="316412"/>
                </a:cubicBezTo>
                <a:cubicBezTo>
                  <a:pt x="687565" y="311396"/>
                  <a:pt x="694531" y="307986"/>
                  <a:pt x="703615" y="306629"/>
                </a:cubicBezTo>
                <a:cubicBezTo>
                  <a:pt x="711738" y="305356"/>
                  <a:pt x="720365" y="304319"/>
                  <a:pt x="728585" y="304157"/>
                </a:cubicBezTo>
                <a:cubicBezTo>
                  <a:pt x="765287" y="302895"/>
                  <a:pt x="791378" y="313197"/>
                  <a:pt x="817397" y="322666"/>
                </a:cubicBezTo>
                <a:cubicBezTo>
                  <a:pt x="908436" y="355531"/>
                  <a:pt x="989341" y="394323"/>
                  <a:pt x="1073943" y="431110"/>
                </a:cubicBezTo>
                <a:cubicBezTo>
                  <a:pt x="1158521" y="467620"/>
                  <a:pt x="1256741" y="493978"/>
                  <a:pt x="1349484" y="524175"/>
                </a:cubicBezTo>
                <a:cubicBezTo>
                  <a:pt x="1563417" y="594105"/>
                  <a:pt x="1778287" y="663672"/>
                  <a:pt x="2004921" y="723811"/>
                </a:cubicBezTo>
                <a:cubicBezTo>
                  <a:pt x="2226580" y="782429"/>
                  <a:pt x="2967159" y="809769"/>
                  <a:pt x="3111348" y="808027"/>
                </a:cubicBezTo>
                <a:cubicBezTo>
                  <a:pt x="3295676" y="805559"/>
                  <a:pt x="3730204" y="773014"/>
                  <a:pt x="4173417" y="745585"/>
                </a:cubicBezTo>
                <a:cubicBezTo>
                  <a:pt x="4223504" y="742307"/>
                  <a:pt x="4272653" y="739393"/>
                  <a:pt x="4324760" y="737057"/>
                </a:cubicBezTo>
                <a:cubicBezTo>
                  <a:pt x="5801059" y="670156"/>
                  <a:pt x="6841344" y="326433"/>
                  <a:pt x="6893789" y="305879"/>
                </a:cubicBezTo>
                <a:cubicBezTo>
                  <a:pt x="6978091" y="273014"/>
                  <a:pt x="7258655" y="208091"/>
                  <a:pt x="7259184" y="208604"/>
                </a:cubicBezTo>
                <a:cubicBezTo>
                  <a:pt x="7265440" y="213652"/>
                  <a:pt x="7297274" y="217644"/>
                  <a:pt x="7323059" y="220312"/>
                </a:cubicBezTo>
                <a:lnTo>
                  <a:pt x="7347572" y="222730"/>
                </a:lnTo>
                <a:lnTo>
                  <a:pt x="7350636" y="224083"/>
                </a:lnTo>
                <a:cubicBezTo>
                  <a:pt x="7359607" y="224205"/>
                  <a:pt x="7359159" y="223929"/>
                  <a:pt x="7353245" y="223290"/>
                </a:cubicBezTo>
                <a:lnTo>
                  <a:pt x="7347572" y="222730"/>
                </a:lnTo>
                <a:lnTo>
                  <a:pt x="7342573" y="220523"/>
                </a:lnTo>
                <a:cubicBezTo>
                  <a:pt x="7341302" y="218466"/>
                  <a:pt x="7341191" y="215818"/>
                  <a:pt x="7341465" y="213415"/>
                </a:cubicBezTo>
                <a:cubicBezTo>
                  <a:pt x="7342771" y="200707"/>
                  <a:pt x="7352468" y="189782"/>
                  <a:pt x="7375606" y="182994"/>
                </a:cubicBezTo>
                <a:cubicBezTo>
                  <a:pt x="7397808" y="176568"/>
                  <a:pt x="7420538" y="170655"/>
                  <a:pt x="7443270" y="164742"/>
                </a:cubicBezTo>
                <a:cubicBezTo>
                  <a:pt x="7462204" y="159722"/>
                  <a:pt x="7475181" y="158583"/>
                  <a:pt x="7478299" y="172021"/>
                </a:cubicBezTo>
                <a:cubicBezTo>
                  <a:pt x="7481416" y="185460"/>
                  <a:pt x="7508389" y="189249"/>
                  <a:pt x="7524024" y="179761"/>
                </a:cubicBezTo>
                <a:cubicBezTo>
                  <a:pt x="7585174" y="142492"/>
                  <a:pt x="7658615" y="112820"/>
                  <a:pt x="7727944" y="80430"/>
                </a:cubicBezTo>
                <a:cubicBezTo>
                  <a:pt x="7776349" y="57992"/>
                  <a:pt x="7827303" y="37009"/>
                  <a:pt x="7867024" y="9456"/>
                </a:cubicBezTo>
                <a:cubicBezTo>
                  <a:pt x="7874326" y="4338"/>
                  <a:pt x="7880999" y="-2404"/>
                  <a:pt x="7894848" y="858"/>
                </a:cubicBezTo>
                <a:close/>
              </a:path>
            </a:pathLst>
          </a:custGeom>
        </p:spPr>
      </p:pic>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iterate type="wd">
                                    <p:tmPct val="15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par>
                                <p:cTn id="13" presetID="10" presetClass="entr" presetSubtype="0" fill="hold" grpId="0" nodeType="withEffect">
                                  <p:stCondLst>
                                    <p:cond delay="500"/>
                                  </p:stCondLst>
                                  <p:iterate type="wd">
                                    <p:tmPct val="15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32973-1A63-3345-D0E7-0BEF0E2D7674}"/>
              </a:ext>
            </a:extLst>
          </p:cNvPr>
          <p:cNvSpPr>
            <a:spLocks noGrp="1"/>
          </p:cNvSpPr>
          <p:nvPr>
            <p:ph type="title"/>
          </p:nvPr>
        </p:nvSpPr>
        <p:spPr>
          <a:xfrm>
            <a:off x="838200" y="4435052"/>
            <a:ext cx="3093720" cy="1645920"/>
          </a:xfrm>
        </p:spPr>
        <p:txBody>
          <a:bodyPr>
            <a:normAutofit/>
          </a:bodyPr>
          <a:lstStyle/>
          <a:p>
            <a:r>
              <a:rPr lang="en-US" sz="2600" b="1">
                <a:cs typeface="Calibri Light"/>
              </a:rPr>
              <a:t>DWF Outcomes continued</a:t>
            </a:r>
          </a:p>
        </p:txBody>
      </p:sp>
      <p:sp>
        <p:nvSpPr>
          <p:cNvPr id="3" name="Content Placeholder 2">
            <a:extLst>
              <a:ext uri="{FF2B5EF4-FFF2-40B4-BE49-F238E27FC236}">
                <a16:creationId xmlns:a16="http://schemas.microsoft.com/office/drawing/2014/main" id="{81EA8C02-0C56-D1E3-8605-BB6F89E76333}"/>
              </a:ext>
            </a:extLst>
          </p:cNvPr>
          <p:cNvSpPr>
            <a:spLocks noGrp="1"/>
          </p:cNvSpPr>
          <p:nvPr>
            <p:ph idx="1"/>
          </p:nvPr>
        </p:nvSpPr>
        <p:spPr>
          <a:xfrm>
            <a:off x="4380266" y="4435052"/>
            <a:ext cx="3437962" cy="1645920"/>
          </a:xfrm>
        </p:spPr>
        <p:txBody>
          <a:bodyPr vert="horz" lIns="91440" tIns="45720" rIns="91440" bIns="45720" rtlCol="0" anchor="ctr">
            <a:noAutofit/>
          </a:bodyPr>
          <a:lstStyle/>
          <a:p>
            <a:r>
              <a:rPr lang="en-US" sz="2000" b="1" dirty="0">
                <a:cs typeface="Calibri"/>
              </a:rPr>
              <a:t>Arts and Culture Projects</a:t>
            </a:r>
          </a:p>
          <a:p>
            <a:pPr lvl="1"/>
            <a:r>
              <a:rPr lang="en-US" sz="2000" dirty="0">
                <a:cs typeface="Calibri"/>
              </a:rPr>
              <a:t>Bathurst High School</a:t>
            </a:r>
          </a:p>
          <a:p>
            <a:pPr lvl="1"/>
            <a:r>
              <a:rPr lang="en-US" sz="2000" dirty="0">
                <a:cs typeface="Calibri"/>
              </a:rPr>
              <a:t>Bonar Law Memorial</a:t>
            </a:r>
          </a:p>
          <a:p>
            <a:pPr lvl="1"/>
            <a:r>
              <a:rPr lang="en-US" sz="2000" dirty="0">
                <a:cs typeface="Calibri"/>
              </a:rPr>
              <a:t>Eleanor W. Graham</a:t>
            </a:r>
          </a:p>
          <a:p>
            <a:pPr lvl="1"/>
            <a:r>
              <a:rPr lang="en-US" sz="2000" dirty="0">
                <a:cs typeface="Calibri"/>
              </a:rPr>
              <a:t>Max Aitken Academy</a:t>
            </a:r>
          </a:p>
          <a:p>
            <a:pPr lvl="1"/>
            <a:endParaRPr lang="en-US" sz="700">
              <a:cs typeface="Calibri"/>
            </a:endParaRPr>
          </a:p>
        </p:txBody>
      </p:sp>
      <p:pic>
        <p:nvPicPr>
          <p:cNvPr id="4" name="Picture 4" descr="A picture containing map&#10;&#10;Description automatically generated">
            <a:extLst>
              <a:ext uri="{FF2B5EF4-FFF2-40B4-BE49-F238E27FC236}">
                <a16:creationId xmlns:a16="http://schemas.microsoft.com/office/drawing/2014/main" id="{6CE50699-E88F-01D6-5B24-AAE7324CB869}"/>
              </a:ext>
            </a:extLst>
          </p:cNvPr>
          <p:cNvPicPr>
            <a:picLocks noChangeAspect="1"/>
          </p:cNvPicPr>
          <p:nvPr/>
        </p:nvPicPr>
        <p:blipFill rotWithShape="1">
          <a:blip r:embed="rId2"/>
          <a:srcRect t="15994" r="-4" b="6334"/>
          <a:stretch/>
        </p:blipFill>
        <p:spPr>
          <a:xfrm>
            <a:off x="20" y="-6"/>
            <a:ext cx="3931900" cy="4005072"/>
          </a:xfrm>
          <a:prstGeom prst="rect">
            <a:avLst/>
          </a:prstGeom>
        </p:spPr>
      </p:pic>
      <p:pic>
        <p:nvPicPr>
          <p:cNvPr id="5" name="Picture 5" descr="A picture containing shape&#10;&#10;Description automatically generated">
            <a:extLst>
              <a:ext uri="{FF2B5EF4-FFF2-40B4-BE49-F238E27FC236}">
                <a16:creationId xmlns:a16="http://schemas.microsoft.com/office/drawing/2014/main" id="{803F540B-5C8C-6992-8571-42A57F3079A6}"/>
              </a:ext>
            </a:extLst>
          </p:cNvPr>
          <p:cNvPicPr>
            <a:picLocks noChangeAspect="1"/>
          </p:cNvPicPr>
          <p:nvPr/>
        </p:nvPicPr>
        <p:blipFill rotWithShape="1">
          <a:blip r:embed="rId3"/>
          <a:srcRect r="23602" b="-3"/>
          <a:stretch/>
        </p:blipFill>
        <p:spPr>
          <a:xfrm rot="5400000">
            <a:off x="4093464" y="36581"/>
            <a:ext cx="4005071" cy="3931920"/>
          </a:xfrm>
          <a:prstGeom prst="rect">
            <a:avLst/>
          </a:prstGeom>
        </p:spPr>
      </p:pic>
      <p:pic>
        <p:nvPicPr>
          <p:cNvPr id="6" name="Picture 6" descr="A picture containing text, colorful&#10;&#10;Description automatically generated">
            <a:extLst>
              <a:ext uri="{FF2B5EF4-FFF2-40B4-BE49-F238E27FC236}">
                <a16:creationId xmlns:a16="http://schemas.microsoft.com/office/drawing/2014/main" id="{0169406F-F885-45D0-7E26-07A71BBDF65C}"/>
              </a:ext>
            </a:extLst>
          </p:cNvPr>
          <p:cNvPicPr>
            <a:picLocks noChangeAspect="1"/>
          </p:cNvPicPr>
          <p:nvPr/>
        </p:nvPicPr>
        <p:blipFill rotWithShape="1">
          <a:blip r:embed="rId4"/>
          <a:srcRect l="17394" r="4802" b="-2"/>
          <a:stretch/>
        </p:blipFill>
        <p:spPr>
          <a:xfrm>
            <a:off x="8260080" y="-1"/>
            <a:ext cx="3931920" cy="4005072"/>
          </a:xfrm>
          <a:prstGeom prst="rect">
            <a:avLst/>
          </a:prstGeom>
        </p:spPr>
      </p:pic>
      <p:sp>
        <p:nvSpPr>
          <p:cNvPr id="7" name="TextBox 6">
            <a:extLst>
              <a:ext uri="{FF2B5EF4-FFF2-40B4-BE49-F238E27FC236}">
                <a16:creationId xmlns:a16="http://schemas.microsoft.com/office/drawing/2014/main" id="{A689ECC9-8E3F-767E-FFBE-405F4637D8D2}"/>
              </a:ext>
            </a:extLst>
          </p:cNvPr>
          <p:cNvSpPr txBox="1"/>
          <p:nvPr/>
        </p:nvSpPr>
        <p:spPr>
          <a:xfrm>
            <a:off x="7758023" y="4465607"/>
            <a:ext cx="3835879"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buChar char="•"/>
            </a:pPr>
            <a:r>
              <a:rPr lang="en-US" sz="2000">
                <a:cs typeface="Arial"/>
              </a:rPr>
              <a:t>NSER</a:t>
            </a:r>
          </a:p>
          <a:p>
            <a:pPr lvl="1">
              <a:buChar char="•"/>
            </a:pPr>
            <a:r>
              <a:rPr lang="en-US" sz="2000">
                <a:cs typeface="Arial"/>
              </a:rPr>
              <a:t>Parkwood Elementary School​</a:t>
            </a:r>
            <a:endParaRPr lang="en-US"/>
          </a:p>
          <a:p>
            <a:pPr lvl="1">
              <a:buChar char="•"/>
            </a:pPr>
            <a:r>
              <a:rPr lang="en-US" sz="2000">
                <a:cs typeface="Arial"/>
              </a:rPr>
              <a:t>Rexton Elementary​</a:t>
            </a:r>
          </a:p>
          <a:p>
            <a:pPr lvl="1">
              <a:buChar char="•"/>
            </a:pPr>
            <a:r>
              <a:rPr lang="en-US" sz="2000">
                <a:cs typeface="Arial"/>
              </a:rPr>
              <a:t>Superior Middle School​</a:t>
            </a:r>
          </a:p>
          <a:p>
            <a:pPr lvl="1">
              <a:buChar char="•"/>
            </a:pPr>
            <a:r>
              <a:rPr lang="en-US" sz="2000">
                <a:cs typeface="Arial"/>
              </a:rPr>
              <a:t>Terry Fox Elementary</a:t>
            </a:r>
          </a:p>
        </p:txBody>
      </p:sp>
    </p:spTree>
    <p:extLst>
      <p:ext uri="{BB962C8B-B14F-4D97-AF65-F5344CB8AC3E}">
        <p14:creationId xmlns:p14="http://schemas.microsoft.com/office/powerpoint/2010/main" val="406406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a:extLst>
              <a:ext uri="{FF2B5EF4-FFF2-40B4-BE49-F238E27FC236}">
                <a16:creationId xmlns:a16="http://schemas.microsoft.com/office/drawing/2014/main" id="{32F49C4E-03BA-433D-6AB7-063BA0234272}"/>
              </a:ext>
            </a:extLst>
          </p:cNvPr>
          <p:cNvPicPr>
            <a:picLocks noGrp="1" noChangeAspect="1"/>
          </p:cNvPicPr>
          <p:nvPr>
            <p:ph sz="half" idx="2"/>
          </p:nvPr>
        </p:nvPicPr>
        <p:blipFill rotWithShape="1">
          <a:blip r:embed="rId2"/>
          <a:srcRect t="12607" b="12393"/>
          <a:stretch/>
        </p:blipFill>
        <p:spPr>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a:extLst>
              <a:ext uri="{FF2B5EF4-FFF2-40B4-BE49-F238E27FC236}">
                <a16:creationId xmlns:a16="http://schemas.microsoft.com/office/drawing/2014/main" id="{D9BA0649-6BE4-A87E-603F-1FE6064F4E12}"/>
              </a:ext>
            </a:extLst>
          </p:cNvPr>
          <p:cNvSpPr>
            <a:spLocks noGrp="1"/>
          </p:cNvSpPr>
          <p:nvPr>
            <p:ph type="title"/>
          </p:nvPr>
        </p:nvSpPr>
        <p:spPr>
          <a:xfrm>
            <a:off x="5801709" y="3159719"/>
            <a:ext cx="6012465" cy="875706"/>
          </a:xfrm>
        </p:spPr>
        <p:txBody>
          <a:bodyPr vert="horz" lIns="91440" tIns="45720" rIns="91440" bIns="45720" rtlCol="0" anchor="b">
            <a:normAutofit/>
          </a:bodyPr>
          <a:lstStyle/>
          <a:p>
            <a:r>
              <a:rPr lang="en-US" sz="3600" b="1" dirty="0"/>
              <a:t>Truth and Reconciliation Week</a:t>
            </a:r>
          </a:p>
        </p:txBody>
      </p:sp>
      <p:sp>
        <p:nvSpPr>
          <p:cNvPr id="3" name="Content Placeholder 2">
            <a:extLst>
              <a:ext uri="{FF2B5EF4-FFF2-40B4-BE49-F238E27FC236}">
                <a16:creationId xmlns:a16="http://schemas.microsoft.com/office/drawing/2014/main" id="{D395D8A5-5AA9-4836-BB8E-5BB9E68363EF}"/>
              </a:ext>
            </a:extLst>
          </p:cNvPr>
          <p:cNvSpPr>
            <a:spLocks noGrp="1"/>
          </p:cNvSpPr>
          <p:nvPr>
            <p:ph sz="half" idx="1"/>
          </p:nvPr>
        </p:nvSpPr>
        <p:spPr>
          <a:xfrm>
            <a:off x="5658834" y="4032250"/>
            <a:ext cx="5980714" cy="2616200"/>
          </a:xfrm>
        </p:spPr>
        <p:txBody>
          <a:bodyPr vert="horz" lIns="91440" tIns="45720" rIns="91440" bIns="45720" rtlCol="0" anchor="t">
            <a:noAutofit/>
          </a:bodyPr>
          <a:lstStyle/>
          <a:p>
            <a:pPr marL="0"/>
            <a:r>
              <a:rPr lang="en-US" sz="1600" dirty="0"/>
              <a:t>In addition to providing curricular support to teachers for Orange Shirt Day and Truth and Reconciliation Week, the FNE team supported many special projects across the district.</a:t>
            </a:r>
            <a:endParaRPr lang="en-US" sz="1600">
              <a:cs typeface="Calibri"/>
            </a:endParaRPr>
          </a:p>
          <a:p>
            <a:pPr marL="0"/>
            <a:r>
              <a:rPr lang="en-US" sz="1600" b="1" dirty="0"/>
              <a:t>Orange T-Shirt Project</a:t>
            </a:r>
            <a:endParaRPr lang="en-US" sz="1600">
              <a:cs typeface="Calibri"/>
            </a:endParaRPr>
          </a:p>
          <a:p>
            <a:pPr lvl="1"/>
            <a:r>
              <a:rPr lang="en-US" sz="1600" dirty="0"/>
              <a:t>Students at Max Aitken Academy hand-produced 600 orange t-shirts and 150 buttons and distributed them across ASD-N</a:t>
            </a:r>
            <a:endParaRPr lang="en-US" sz="1600">
              <a:cs typeface="Calibri"/>
            </a:endParaRPr>
          </a:p>
          <a:p>
            <a:pPr lvl="1"/>
            <a:r>
              <a:rPr lang="en-US" sz="1600" dirty="0"/>
              <a:t>Total sales = $11,734</a:t>
            </a:r>
            <a:endParaRPr lang="en-US" sz="1600">
              <a:cs typeface="Calibri"/>
            </a:endParaRPr>
          </a:p>
          <a:p>
            <a:pPr lvl="1"/>
            <a:r>
              <a:rPr lang="en-US" sz="1600" dirty="0"/>
              <a:t>Sales were matched by ASD-N and donated to </a:t>
            </a:r>
            <a:r>
              <a:rPr lang="en-US" sz="1600" dirty="0" err="1"/>
              <a:t>Ugpi'ganjig</a:t>
            </a:r>
            <a:r>
              <a:rPr lang="en-US" sz="1600" dirty="0"/>
              <a:t> Elders, The Orange Shirt Society, </a:t>
            </a:r>
            <a:r>
              <a:rPr lang="en-US" sz="1600" dirty="0" err="1"/>
              <a:t>Natoaganeg</a:t>
            </a:r>
            <a:r>
              <a:rPr lang="en-US" sz="1600" dirty="0"/>
              <a:t> Community Food Center, and the Residential School Survivor Society</a:t>
            </a:r>
            <a:endParaRPr lang="en-US" sz="1600" dirty="0">
              <a:cs typeface="Calibri"/>
            </a:endParaRPr>
          </a:p>
        </p:txBody>
      </p:sp>
    </p:spTree>
    <p:extLst>
      <p:ext uri="{BB962C8B-B14F-4D97-AF65-F5344CB8AC3E}">
        <p14:creationId xmlns:p14="http://schemas.microsoft.com/office/powerpoint/2010/main" val="1466175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A299425E-173C-C437-FEF7-27E5CE0CB2D3}"/>
              </a:ext>
            </a:extLst>
          </p:cNvPr>
          <p:cNvPicPr>
            <a:picLocks noChangeAspect="1"/>
          </p:cNvPicPr>
          <p:nvPr/>
        </p:nvPicPr>
        <p:blipFill rotWithShape="1">
          <a:blip r:embed="rId2"/>
          <a:srcRect t="12551" b="36132"/>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4" name="Picture 4" descr="A picture containing grass, plastic&#10;&#10;Description automatically generated">
            <a:extLst>
              <a:ext uri="{FF2B5EF4-FFF2-40B4-BE49-F238E27FC236}">
                <a16:creationId xmlns:a16="http://schemas.microsoft.com/office/drawing/2014/main" id="{59E633B3-E62B-CB18-4D9B-DFDC760D2306}"/>
              </a:ext>
            </a:extLst>
          </p:cNvPr>
          <p:cNvPicPr>
            <a:picLocks noChangeAspect="1"/>
          </p:cNvPicPr>
          <p:nvPr/>
        </p:nvPicPr>
        <p:blipFill rotWithShape="1">
          <a:blip r:embed="rId3"/>
          <a:srcRect t="2594" r="-3" b="38258"/>
          <a:stretch/>
        </p:blipFill>
        <p:spPr>
          <a:xfrm>
            <a:off x="20" y="4069976"/>
            <a:ext cx="3535311" cy="2788023"/>
          </a:xfrm>
          <a:prstGeom prst="rect">
            <a:avLst/>
          </a:prstGeom>
        </p:spPr>
      </p:pic>
      <p:pic>
        <p:nvPicPr>
          <p:cNvPr id="6" name="Picture 6" descr="A picture containing clothing&#10;&#10;Description automatically generated">
            <a:extLst>
              <a:ext uri="{FF2B5EF4-FFF2-40B4-BE49-F238E27FC236}">
                <a16:creationId xmlns:a16="http://schemas.microsoft.com/office/drawing/2014/main" id="{35D0BD2B-3945-72B7-70F4-B3790AB8A25B}"/>
              </a:ext>
            </a:extLst>
          </p:cNvPr>
          <p:cNvPicPr>
            <a:picLocks noChangeAspect="1"/>
          </p:cNvPicPr>
          <p:nvPr/>
        </p:nvPicPr>
        <p:blipFill rotWithShape="1">
          <a:blip r:embed="rId4"/>
          <a:srcRect t="23790" r="2" b="19820"/>
          <a:stretch/>
        </p:blipFill>
        <p:spPr>
          <a:xfrm>
            <a:off x="3696199" y="3257176"/>
            <a:ext cx="4789093" cy="3600824"/>
          </a:xfrm>
          <a:prstGeom prst="rect">
            <a:avLst/>
          </a:prstGeom>
        </p:spPr>
      </p:pic>
      <p:pic>
        <p:nvPicPr>
          <p:cNvPr id="5" name="Picture 5">
            <a:extLst>
              <a:ext uri="{FF2B5EF4-FFF2-40B4-BE49-F238E27FC236}">
                <a16:creationId xmlns:a16="http://schemas.microsoft.com/office/drawing/2014/main" id="{372F9CF1-9E2C-C795-E288-8EB5BCE7A670}"/>
              </a:ext>
            </a:extLst>
          </p:cNvPr>
          <p:cNvPicPr>
            <a:picLocks noChangeAspect="1"/>
          </p:cNvPicPr>
          <p:nvPr/>
        </p:nvPicPr>
        <p:blipFill rotWithShape="1">
          <a:blip r:embed="rId5"/>
          <a:srcRect t="6555" r="1" b="6559"/>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7" name="Picture 7" descr="A picture containing ground&#10;&#10;Description automatically generated">
            <a:extLst>
              <a:ext uri="{FF2B5EF4-FFF2-40B4-BE49-F238E27FC236}">
                <a16:creationId xmlns:a16="http://schemas.microsoft.com/office/drawing/2014/main" id="{61DBA53A-08B2-1FBC-6D39-98D5E9FFAC38}"/>
              </a:ext>
            </a:extLst>
          </p:cNvPr>
          <p:cNvPicPr>
            <a:picLocks noChangeAspect="1"/>
          </p:cNvPicPr>
          <p:nvPr/>
        </p:nvPicPr>
        <p:blipFill rotWithShape="1">
          <a:blip r:embed="rId6"/>
          <a:srcRect l="3157" r="1453" b="-4"/>
          <a:stretch/>
        </p:blipFill>
        <p:spPr>
          <a:xfrm>
            <a:off x="8646161" y="4069976"/>
            <a:ext cx="3545840" cy="2788024"/>
          </a:xfrm>
          <a:prstGeom prst="rect">
            <a:avLst/>
          </a:prstGeom>
        </p:spPr>
      </p:pic>
    </p:spTree>
    <p:extLst>
      <p:ext uri="{BB962C8B-B14F-4D97-AF65-F5344CB8AC3E}">
        <p14:creationId xmlns:p14="http://schemas.microsoft.com/office/powerpoint/2010/main" val="1108237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FCB810-036B-0FE6-267C-0A33B03A9730}"/>
              </a:ext>
            </a:extLst>
          </p:cNvPr>
          <p:cNvSpPr>
            <a:spLocks noGrp="1"/>
          </p:cNvSpPr>
          <p:nvPr>
            <p:ph type="title"/>
          </p:nvPr>
        </p:nvSpPr>
        <p:spPr>
          <a:xfrm>
            <a:off x="643467" y="321734"/>
            <a:ext cx="6901193" cy="1135737"/>
          </a:xfrm>
        </p:spPr>
        <p:txBody>
          <a:bodyPr vert="horz" lIns="91440" tIns="45720" rIns="91440" bIns="45720" rtlCol="0" anchor="ctr">
            <a:normAutofit/>
          </a:bodyPr>
          <a:lstStyle/>
          <a:p>
            <a:r>
              <a:rPr lang="en-US" b="1" dirty="0"/>
              <a:t>Elders in Schools</a:t>
            </a:r>
          </a:p>
        </p:txBody>
      </p:sp>
      <p:grpSp>
        <p:nvGrpSpPr>
          <p:cNvPr id="19" name="Group 11">
            <a:extLst>
              <a:ext uri="{FF2B5EF4-FFF2-40B4-BE49-F238E27FC236}">
                <a16:creationId xmlns:a16="http://schemas.microsoft.com/office/drawing/2014/main" id="{912209CB-3E4C-43AE-B507-08269FAE89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3">
              <a:extLst>
                <a:ext uri="{FF2B5EF4-FFF2-40B4-BE49-F238E27FC236}">
                  <a16:creationId xmlns:a16="http://schemas.microsoft.com/office/drawing/2014/main" id="{7BCB7912-FEA6-4C89-8E9B-D95EF1564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BB61E7AF-4D04-F82E-C5C7-DECECC0EE76A}"/>
              </a:ext>
            </a:extLst>
          </p:cNvPr>
          <p:cNvSpPr>
            <a:spLocks noGrp="1"/>
          </p:cNvSpPr>
          <p:nvPr>
            <p:ph sz="half" idx="1"/>
          </p:nvPr>
        </p:nvSpPr>
        <p:spPr>
          <a:xfrm>
            <a:off x="643468" y="1782981"/>
            <a:ext cx="6901193" cy="4393982"/>
          </a:xfrm>
        </p:spPr>
        <p:txBody>
          <a:bodyPr vert="horz" lIns="91440" tIns="45720" rIns="91440" bIns="45720" rtlCol="0">
            <a:normAutofit/>
          </a:bodyPr>
          <a:lstStyle/>
          <a:p>
            <a:r>
              <a:rPr lang="en-US" sz="2000"/>
              <a:t>Professional Learning</a:t>
            </a:r>
          </a:p>
          <a:p>
            <a:pPr lvl="1"/>
            <a:r>
              <a:rPr lang="en-US" sz="2000"/>
              <a:t>Unanimous positive feedback from educators</a:t>
            </a:r>
          </a:p>
          <a:p>
            <a:pPr lvl="1"/>
            <a:r>
              <a:rPr lang="en-US" sz="2000"/>
              <a:t>Led to a rise in requests for Elders in Schools</a:t>
            </a:r>
          </a:p>
          <a:p>
            <a:pPr lvl="1"/>
            <a:r>
              <a:rPr lang="en-US" sz="2000"/>
              <a:t>Fostered a baseline relationship between educators and Elders before classroom visits, which led to more positive visits for students, educators and Elders alike</a:t>
            </a:r>
          </a:p>
          <a:p>
            <a:r>
              <a:rPr lang="en-US" sz="2000"/>
              <a:t>Elders' gathering</a:t>
            </a:r>
          </a:p>
          <a:p>
            <a:pPr lvl="1"/>
            <a:r>
              <a:rPr lang="en-US" sz="2000"/>
              <a:t>Provided an opportunity for Elders to engage with one another</a:t>
            </a:r>
          </a:p>
          <a:p>
            <a:pPr lvl="1"/>
            <a:r>
              <a:rPr lang="en-US" sz="2000"/>
              <a:t>Reflection on experiences in classrooms – successes and challenges</a:t>
            </a:r>
          </a:p>
          <a:p>
            <a:pPr lvl="1"/>
            <a:r>
              <a:rPr lang="en-US" sz="2000"/>
              <a:t>Planning: Elders provided feedback on needs and goals for the future of the program</a:t>
            </a:r>
          </a:p>
          <a:p>
            <a:pPr lvl="1"/>
            <a:endParaRPr lang="en-US" sz="2000"/>
          </a:p>
        </p:txBody>
      </p:sp>
      <p:pic>
        <p:nvPicPr>
          <p:cNvPr id="4" name="Picture 5" descr="Shape&#10;&#10;Description automatically generated">
            <a:extLst>
              <a:ext uri="{FF2B5EF4-FFF2-40B4-BE49-F238E27FC236}">
                <a16:creationId xmlns:a16="http://schemas.microsoft.com/office/drawing/2014/main" id="{EC82820A-BC1A-5379-651F-B3B43F1BB652}"/>
              </a:ext>
            </a:extLst>
          </p:cNvPr>
          <p:cNvPicPr>
            <a:picLocks noChangeAspect="1"/>
          </p:cNvPicPr>
          <p:nvPr/>
        </p:nvPicPr>
        <p:blipFill>
          <a:blip r:embed="rId2"/>
          <a:stretch>
            <a:fillRect/>
          </a:stretch>
        </p:blipFill>
        <p:spPr>
          <a:xfrm>
            <a:off x="8357995" y="141627"/>
            <a:ext cx="2833805" cy="2635439"/>
          </a:xfrm>
          <a:prstGeom prst="rect">
            <a:avLst/>
          </a:prstGeom>
        </p:spPr>
      </p:pic>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group of people posing for a photo&#10;&#10;Description automatically generated">
            <a:extLst>
              <a:ext uri="{FF2B5EF4-FFF2-40B4-BE49-F238E27FC236}">
                <a16:creationId xmlns:a16="http://schemas.microsoft.com/office/drawing/2014/main" id="{11844828-53B8-7728-87AA-856F4F003021}"/>
              </a:ext>
            </a:extLst>
          </p:cNvPr>
          <p:cNvPicPr>
            <a:picLocks noGrp="1" noChangeAspect="1"/>
          </p:cNvPicPr>
          <p:nvPr>
            <p:ph sz="half" idx="2"/>
          </p:nvPr>
        </p:nvPicPr>
        <p:blipFill rotWithShape="1">
          <a:blip r:embed="rId3"/>
          <a:srcRect l="16359" t="17143" r="14660" b="9610"/>
          <a:stretch/>
        </p:blipFill>
        <p:spPr>
          <a:xfrm>
            <a:off x="7685292" y="2985558"/>
            <a:ext cx="4176882" cy="3321226"/>
          </a:xfrm>
          <a:prstGeom prst="rect">
            <a:avLst/>
          </a:prstGeom>
        </p:spPr>
      </p:pic>
    </p:spTree>
    <p:extLst>
      <p:ext uri="{BB962C8B-B14F-4D97-AF65-F5344CB8AC3E}">
        <p14:creationId xmlns:p14="http://schemas.microsoft.com/office/powerpoint/2010/main" val="1711540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129F4FEF-3F4E-4042-8E6D-C24E201FB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113A6E-03C1-CC8A-EECC-CD3FDD967C96}"/>
              </a:ext>
            </a:extLst>
          </p:cNvPr>
          <p:cNvSpPr>
            <a:spLocks noGrp="1"/>
          </p:cNvSpPr>
          <p:nvPr>
            <p:ph type="title"/>
          </p:nvPr>
        </p:nvSpPr>
        <p:spPr>
          <a:xfrm>
            <a:off x="6248400" y="365125"/>
            <a:ext cx="5105400" cy="722317"/>
          </a:xfrm>
        </p:spPr>
        <p:txBody>
          <a:bodyPr vert="horz" lIns="91440" tIns="45720" rIns="91440" bIns="45720" rtlCol="0" anchor="b">
            <a:normAutofit/>
          </a:bodyPr>
          <a:lstStyle/>
          <a:p>
            <a:r>
              <a:rPr lang="en-US" b="1" kern="1200">
                <a:solidFill>
                  <a:schemeClr val="tx1"/>
                </a:solidFill>
                <a:latin typeface="+mj-lt"/>
                <a:ea typeface="+mj-ea"/>
                <a:cs typeface="+mj-cs"/>
              </a:rPr>
              <a:t>Elders in Schools</a:t>
            </a:r>
          </a:p>
        </p:txBody>
      </p:sp>
      <p:pic>
        <p:nvPicPr>
          <p:cNvPr id="4" name="Picture 5">
            <a:extLst>
              <a:ext uri="{FF2B5EF4-FFF2-40B4-BE49-F238E27FC236}">
                <a16:creationId xmlns:a16="http://schemas.microsoft.com/office/drawing/2014/main" id="{1E9D01CB-7AA7-177A-D0C2-8B7C86BE5C86}"/>
              </a:ext>
            </a:extLst>
          </p:cNvPr>
          <p:cNvPicPr>
            <a:picLocks noChangeAspect="1"/>
          </p:cNvPicPr>
          <p:nvPr/>
        </p:nvPicPr>
        <p:blipFill rotWithShape="1">
          <a:blip r:embed="rId2"/>
          <a:srcRect t="8454" r="-3" b="-3"/>
          <a:stretch/>
        </p:blipFill>
        <p:spPr>
          <a:xfrm>
            <a:off x="20" y="-380990"/>
            <a:ext cx="6105116" cy="4191736"/>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pic>
      <p:pic>
        <p:nvPicPr>
          <p:cNvPr id="5" name="Picture 5">
            <a:extLst>
              <a:ext uri="{FF2B5EF4-FFF2-40B4-BE49-F238E27FC236}">
                <a16:creationId xmlns:a16="http://schemas.microsoft.com/office/drawing/2014/main" id="{B5D41F80-8551-414E-126D-E3D275CDDBD4}"/>
              </a:ext>
            </a:extLst>
          </p:cNvPr>
          <p:cNvPicPr>
            <a:picLocks noGrp="1" noChangeAspect="1"/>
          </p:cNvPicPr>
          <p:nvPr>
            <p:ph sz="half" idx="2"/>
          </p:nvPr>
        </p:nvPicPr>
        <p:blipFill rotWithShape="1">
          <a:blip r:embed="rId3"/>
          <a:srcRect l="-10264" t="21135" r="10264" b="15851"/>
          <a:stretch/>
        </p:blipFill>
        <p:spPr>
          <a:xfrm>
            <a:off x="-759955" y="3391606"/>
            <a:ext cx="7350980" cy="3468498"/>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pic>
      <p:sp>
        <p:nvSpPr>
          <p:cNvPr id="3" name="Content Placeholder 2">
            <a:extLst>
              <a:ext uri="{FF2B5EF4-FFF2-40B4-BE49-F238E27FC236}">
                <a16:creationId xmlns:a16="http://schemas.microsoft.com/office/drawing/2014/main" id="{CE0F8D0F-4A35-B256-E4F1-032CBF214DA9}"/>
              </a:ext>
            </a:extLst>
          </p:cNvPr>
          <p:cNvSpPr>
            <a:spLocks noGrp="1"/>
          </p:cNvSpPr>
          <p:nvPr>
            <p:ph sz="half" idx="1"/>
          </p:nvPr>
        </p:nvSpPr>
        <p:spPr>
          <a:xfrm>
            <a:off x="5597524" y="1155705"/>
            <a:ext cx="6296025" cy="3052757"/>
          </a:xfrm>
        </p:spPr>
        <p:txBody>
          <a:bodyPr vert="horz" lIns="91440" tIns="45720" rIns="91440" bIns="45720" rtlCol="0" anchor="t">
            <a:noAutofit/>
          </a:bodyPr>
          <a:lstStyle/>
          <a:p>
            <a:r>
              <a:rPr lang="en-US" sz="2200" dirty="0"/>
              <a:t>Classroom visits</a:t>
            </a:r>
            <a:endParaRPr lang="en-US" sz="2200">
              <a:cs typeface="Calibri"/>
            </a:endParaRPr>
          </a:p>
          <a:p>
            <a:pPr lvl="1"/>
            <a:r>
              <a:rPr lang="en-US" sz="2200" dirty="0"/>
              <a:t>Over half of ASD-N schools participated in the program</a:t>
            </a:r>
            <a:endParaRPr lang="en-US" sz="2200">
              <a:cs typeface="Calibri"/>
            </a:endParaRPr>
          </a:p>
          <a:p>
            <a:pPr lvl="1"/>
            <a:r>
              <a:rPr lang="en-US" sz="2200" dirty="0"/>
              <a:t>Notable successes: </a:t>
            </a:r>
            <a:endParaRPr lang="en-US" sz="2200">
              <a:cs typeface="Calibri"/>
            </a:endParaRPr>
          </a:p>
          <a:p>
            <a:pPr lvl="2"/>
            <a:r>
              <a:rPr lang="en-US" sz="2200" dirty="0"/>
              <a:t>Weekly visits at L.E. </a:t>
            </a:r>
            <a:r>
              <a:rPr lang="en-US" sz="2200" dirty="0" err="1"/>
              <a:t>Reinsborough</a:t>
            </a:r>
            <a:r>
              <a:rPr lang="en-US" sz="2200" dirty="0"/>
              <a:t> School with Elder Roseann Martin resulting in a song recording by kindergarten students</a:t>
            </a:r>
            <a:endParaRPr lang="en-US" sz="2200">
              <a:cs typeface="Calibri"/>
            </a:endParaRPr>
          </a:p>
          <a:p>
            <a:pPr lvl="2"/>
            <a:r>
              <a:rPr lang="en-US" sz="2200" dirty="0"/>
              <a:t>Weekly visits with First Nations Visual Arts 110 students with Elder Joseph Leonard Ward and Sarah Ward resulting in completed moccasins</a:t>
            </a:r>
            <a:endParaRPr lang="en-US" sz="2200">
              <a:cs typeface="Calibri"/>
            </a:endParaRPr>
          </a:p>
          <a:p>
            <a:pPr lvl="2"/>
            <a:r>
              <a:rPr lang="en-US" sz="2200" dirty="0"/>
              <a:t>Weekly visits with Superior Middle School, Terry Fox and Parkwood Elementary by Marie </a:t>
            </a:r>
            <a:r>
              <a:rPr lang="en-US" sz="2200" dirty="0" err="1"/>
              <a:t>Kryszko</a:t>
            </a:r>
            <a:r>
              <a:rPr lang="en-US" sz="2200" dirty="0"/>
              <a:t> to learn about the Seven Sacred Teachings, ending with a trip to </a:t>
            </a:r>
            <a:r>
              <a:rPr lang="en-US" sz="2200" dirty="0" err="1"/>
              <a:t>Pabineau</a:t>
            </a:r>
            <a:r>
              <a:rPr lang="en-US" sz="2200" dirty="0"/>
              <a:t> First Nation</a:t>
            </a:r>
            <a:endParaRPr lang="en-US" sz="2200">
              <a:cs typeface="Calibri"/>
            </a:endParaRPr>
          </a:p>
        </p:txBody>
      </p:sp>
    </p:spTree>
    <p:extLst>
      <p:ext uri="{BB962C8B-B14F-4D97-AF65-F5344CB8AC3E}">
        <p14:creationId xmlns:p14="http://schemas.microsoft.com/office/powerpoint/2010/main" val="3937092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6113EC7C-368D-469A-9B5C-F3555B088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A picture containing person, grass, outdoor, sky&#10;&#10;Description automatically generated">
            <a:extLst>
              <a:ext uri="{FF2B5EF4-FFF2-40B4-BE49-F238E27FC236}">
                <a16:creationId xmlns:a16="http://schemas.microsoft.com/office/drawing/2014/main" id="{080858F4-7EDA-64F3-FF58-DC19DA361338}"/>
              </a:ext>
            </a:extLst>
          </p:cNvPr>
          <p:cNvPicPr>
            <a:picLocks noChangeAspect="1"/>
          </p:cNvPicPr>
          <p:nvPr/>
        </p:nvPicPr>
        <p:blipFill rotWithShape="1">
          <a:blip r:embed="rId2"/>
          <a:srcRect t="9267" r="3" b="8510"/>
          <a:stretch/>
        </p:blipFill>
        <p:spPr>
          <a:xfrm>
            <a:off x="-3" y="2257425"/>
            <a:ext cx="4196274" cy="4600575"/>
          </a:xfrm>
          <a:custGeom>
            <a:avLst/>
            <a:gdLst/>
            <a:ahLst/>
            <a:cxnLst/>
            <a:rect l="l" t="t" r="r" b="b"/>
            <a:pathLst>
              <a:path w="4196274" h="4600575">
                <a:moveTo>
                  <a:pt x="698533" y="23"/>
                </a:moveTo>
                <a:cubicBezTo>
                  <a:pt x="1054085" y="-1460"/>
                  <a:pt x="2609539" y="68645"/>
                  <a:pt x="3265768" y="1088109"/>
                </a:cubicBezTo>
                <a:cubicBezTo>
                  <a:pt x="3279190" y="1093398"/>
                  <a:pt x="3294289" y="1107275"/>
                  <a:pt x="3298987" y="1120493"/>
                </a:cubicBezTo>
                <a:cubicBezTo>
                  <a:pt x="3321470" y="1182283"/>
                  <a:pt x="3376502" y="1209047"/>
                  <a:pt x="3426164" y="1242419"/>
                </a:cubicBezTo>
                <a:cubicBezTo>
                  <a:pt x="3469788" y="1271828"/>
                  <a:pt x="3516097" y="1302557"/>
                  <a:pt x="3534217" y="1352122"/>
                </a:cubicBezTo>
                <a:cubicBezTo>
                  <a:pt x="3558041" y="1418206"/>
                  <a:pt x="3490259" y="1364016"/>
                  <a:pt x="3477841" y="1389129"/>
                </a:cubicBezTo>
                <a:cubicBezTo>
                  <a:pt x="3503679" y="1423492"/>
                  <a:pt x="3543613" y="1454883"/>
                  <a:pt x="3554015" y="1493873"/>
                </a:cubicBezTo>
                <a:cubicBezTo>
                  <a:pt x="3591931" y="1634635"/>
                  <a:pt x="3673808" y="1737067"/>
                  <a:pt x="3796288" y="1816698"/>
                </a:cubicBezTo>
                <a:cubicBezTo>
                  <a:pt x="3831522" y="1839498"/>
                  <a:pt x="3854674" y="1881132"/>
                  <a:pt x="3902658" y="1887738"/>
                </a:cubicBezTo>
                <a:cubicBezTo>
                  <a:pt x="4009367" y="1902279"/>
                  <a:pt x="3975811" y="2015945"/>
                  <a:pt x="4032186" y="2066499"/>
                </a:cubicBezTo>
                <a:cubicBezTo>
                  <a:pt x="4042924" y="2076084"/>
                  <a:pt x="4052655" y="2094915"/>
                  <a:pt x="4050642" y="2107801"/>
                </a:cubicBezTo>
                <a:cubicBezTo>
                  <a:pt x="4047624" y="2126309"/>
                  <a:pt x="4034870" y="2143820"/>
                  <a:pt x="4024133" y="2160342"/>
                </a:cubicBezTo>
                <a:cubicBezTo>
                  <a:pt x="4013059" y="2176862"/>
                  <a:pt x="3996282" y="2191402"/>
                  <a:pt x="4004335" y="2213209"/>
                </a:cubicBezTo>
                <a:cubicBezTo>
                  <a:pt x="4007687" y="2222130"/>
                  <a:pt x="4005342" y="2253190"/>
                  <a:pt x="4030173" y="2228740"/>
                </a:cubicBezTo>
                <a:cubicBezTo>
                  <a:pt x="4098290" y="2161662"/>
                  <a:pt x="4137888" y="2225102"/>
                  <a:pt x="4196274" y="2255503"/>
                </a:cubicBezTo>
                <a:cubicBezTo>
                  <a:pt x="4149296" y="2286895"/>
                  <a:pt x="4107016" y="2309031"/>
                  <a:pt x="4099968" y="2355951"/>
                </a:cubicBezTo>
                <a:cubicBezTo>
                  <a:pt x="4085540" y="2452767"/>
                  <a:pt x="4023800" y="2497043"/>
                  <a:pt x="3930177" y="2505635"/>
                </a:cubicBezTo>
                <a:cubicBezTo>
                  <a:pt x="3964739" y="2599144"/>
                  <a:pt x="3964739" y="2599144"/>
                  <a:pt x="3852997" y="2612033"/>
                </a:cubicBezTo>
                <a:cubicBezTo>
                  <a:pt x="3895949" y="2671508"/>
                  <a:pt x="3895949" y="2686707"/>
                  <a:pt x="3843936" y="2707194"/>
                </a:cubicBezTo>
                <a:cubicBezTo>
                  <a:pt x="3793938" y="2726690"/>
                  <a:pt x="3738572" y="2733299"/>
                  <a:pt x="3692263" y="2763365"/>
                </a:cubicBezTo>
                <a:cubicBezTo>
                  <a:pt x="3734880" y="2839364"/>
                  <a:pt x="3746960" y="2927586"/>
                  <a:pt x="3834876" y="2964596"/>
                </a:cubicBezTo>
                <a:cubicBezTo>
                  <a:pt x="3848634" y="2970213"/>
                  <a:pt x="3858030" y="2993012"/>
                  <a:pt x="3849307" y="3006229"/>
                </a:cubicBezTo>
                <a:cubicBezTo>
                  <a:pt x="3817428" y="3054139"/>
                  <a:pt x="3863064" y="3145008"/>
                  <a:pt x="3763740" y="3155250"/>
                </a:cubicBezTo>
                <a:cubicBezTo>
                  <a:pt x="3751322" y="3156241"/>
                  <a:pt x="3739912" y="3166155"/>
                  <a:pt x="3749644" y="3179042"/>
                </a:cubicBezTo>
                <a:cubicBezTo>
                  <a:pt x="3783202" y="3223978"/>
                  <a:pt x="3742598" y="3221006"/>
                  <a:pt x="3718104" y="3226623"/>
                </a:cubicBezTo>
                <a:cubicBezTo>
                  <a:pt x="3688572" y="3233560"/>
                  <a:pt x="3655017" y="3213736"/>
                  <a:pt x="3627501" y="3238187"/>
                </a:cubicBezTo>
                <a:cubicBezTo>
                  <a:pt x="3633878" y="3263961"/>
                  <a:pt x="3657701" y="3263631"/>
                  <a:pt x="3674479" y="3271890"/>
                </a:cubicBezTo>
                <a:cubicBezTo>
                  <a:pt x="3723470" y="3295682"/>
                  <a:pt x="3763404" y="3324097"/>
                  <a:pt x="3765753" y="3385888"/>
                </a:cubicBezTo>
                <a:cubicBezTo>
                  <a:pt x="3767428" y="3435782"/>
                  <a:pt x="3772798" y="3479727"/>
                  <a:pt x="3705014" y="3494928"/>
                </a:cubicBezTo>
                <a:cubicBezTo>
                  <a:pt x="3676828" y="3501208"/>
                  <a:pt x="3684884" y="3537222"/>
                  <a:pt x="3700990" y="3555066"/>
                </a:cubicBezTo>
                <a:cubicBezTo>
                  <a:pt x="3729848" y="3586786"/>
                  <a:pt x="3753670" y="3629080"/>
                  <a:pt x="3803335" y="3632054"/>
                </a:cubicBezTo>
                <a:cubicBezTo>
                  <a:pt x="3833535" y="3634035"/>
                  <a:pt x="3856689" y="3647255"/>
                  <a:pt x="3880513" y="3662453"/>
                </a:cubicBezTo>
                <a:cubicBezTo>
                  <a:pt x="3897626" y="3673360"/>
                  <a:pt x="3918095" y="3682610"/>
                  <a:pt x="3916083" y="3706069"/>
                </a:cubicBezTo>
                <a:cubicBezTo>
                  <a:pt x="3914069" y="3728539"/>
                  <a:pt x="3894273" y="3737791"/>
                  <a:pt x="3874137" y="3742416"/>
                </a:cubicBezTo>
                <a:cubicBezTo>
                  <a:pt x="3807024" y="3757285"/>
                  <a:pt x="3743942" y="3779093"/>
                  <a:pt x="3687901" y="3828987"/>
                </a:cubicBezTo>
                <a:cubicBezTo>
                  <a:pt x="3725150" y="3855422"/>
                  <a:pt x="3760718" y="3874586"/>
                  <a:pt x="3788234" y="3901352"/>
                </a:cubicBezTo>
                <a:cubicBezTo>
                  <a:pt x="3854674" y="3966112"/>
                  <a:pt x="3291941" y="4169986"/>
                  <a:pt x="3263755" y="4242681"/>
                </a:cubicBezTo>
                <a:cubicBezTo>
                  <a:pt x="3255030" y="4265149"/>
                  <a:pt x="3225166" y="4288278"/>
                  <a:pt x="3200332" y="4294887"/>
                </a:cubicBezTo>
                <a:cubicBezTo>
                  <a:pt x="3083895" y="4325948"/>
                  <a:pt x="2982893" y="4395668"/>
                  <a:pt x="2863768" y="4421442"/>
                </a:cubicBezTo>
                <a:cubicBezTo>
                  <a:pt x="2751355" y="4445892"/>
                  <a:pt x="2640621" y="4478605"/>
                  <a:pt x="2517472" y="4510985"/>
                </a:cubicBezTo>
                <a:cubicBezTo>
                  <a:pt x="2555222" y="4551627"/>
                  <a:pt x="2607569" y="4569553"/>
                  <a:pt x="2654380" y="4591980"/>
                </a:cubicBezTo>
                <a:lnTo>
                  <a:pt x="2667892" y="4600575"/>
                </a:lnTo>
                <a:lnTo>
                  <a:pt x="0" y="4600575"/>
                </a:lnTo>
                <a:lnTo>
                  <a:pt x="0" y="144733"/>
                </a:lnTo>
                <a:lnTo>
                  <a:pt x="121106" y="102309"/>
                </a:lnTo>
                <a:cubicBezTo>
                  <a:pt x="290510" y="47726"/>
                  <a:pt x="463596" y="8200"/>
                  <a:pt x="644044" y="1014"/>
                </a:cubicBezTo>
                <a:cubicBezTo>
                  <a:pt x="656459" y="538"/>
                  <a:pt x="674830" y="121"/>
                  <a:pt x="698533" y="23"/>
                </a:cubicBezTo>
                <a:close/>
              </a:path>
            </a:pathLst>
          </a:custGeom>
        </p:spPr>
      </p:pic>
      <p:pic>
        <p:nvPicPr>
          <p:cNvPr id="8" name="Picture 8" descr="A picture containing person, sky, outdoor, people&#10;&#10;Description automatically generated">
            <a:extLst>
              <a:ext uri="{FF2B5EF4-FFF2-40B4-BE49-F238E27FC236}">
                <a16:creationId xmlns:a16="http://schemas.microsoft.com/office/drawing/2014/main" id="{0C1FDC4C-B97A-AEE1-4DA7-D7CBF69F3660}"/>
              </a:ext>
            </a:extLst>
          </p:cNvPr>
          <p:cNvPicPr>
            <a:picLocks noChangeAspect="1"/>
          </p:cNvPicPr>
          <p:nvPr/>
        </p:nvPicPr>
        <p:blipFill rotWithShape="1">
          <a:blip r:embed="rId3"/>
          <a:srcRect t="17796" b="4590"/>
          <a:stretch/>
        </p:blipFill>
        <p:spPr>
          <a:xfrm>
            <a:off x="5314848" y="464683"/>
            <a:ext cx="3241499" cy="3354472"/>
          </a:xfrm>
          <a:custGeom>
            <a:avLst/>
            <a:gdLst/>
            <a:ahLst/>
            <a:cxnLst/>
            <a:rect l="l" t="t" r="r" b="b"/>
            <a:pathLst>
              <a:path w="3359190" h="3476265">
                <a:moveTo>
                  <a:pt x="450539" y="15"/>
                </a:moveTo>
                <a:cubicBezTo>
                  <a:pt x="458434" y="271"/>
                  <a:pt x="466600" y="3856"/>
                  <a:pt x="473999" y="4995"/>
                </a:cubicBezTo>
                <a:cubicBezTo>
                  <a:pt x="637327" y="30493"/>
                  <a:pt x="800653" y="58040"/>
                  <a:pt x="964158" y="82398"/>
                </a:cubicBezTo>
                <a:cubicBezTo>
                  <a:pt x="1117018" y="105163"/>
                  <a:pt x="1270959" y="110398"/>
                  <a:pt x="1424540" y="122237"/>
                </a:cubicBezTo>
                <a:cubicBezTo>
                  <a:pt x="1610425" y="136579"/>
                  <a:pt x="1795950" y="156841"/>
                  <a:pt x="1980752" y="188711"/>
                </a:cubicBezTo>
                <a:cubicBezTo>
                  <a:pt x="2109067" y="211022"/>
                  <a:pt x="2238645" y="226502"/>
                  <a:pt x="2368766" y="208745"/>
                </a:cubicBezTo>
                <a:cubicBezTo>
                  <a:pt x="2375261" y="207834"/>
                  <a:pt x="2382661" y="204876"/>
                  <a:pt x="2388075" y="207834"/>
                </a:cubicBezTo>
                <a:cubicBezTo>
                  <a:pt x="2451242" y="241073"/>
                  <a:pt x="2520180" y="217168"/>
                  <a:pt x="2585691" y="238113"/>
                </a:cubicBezTo>
                <a:cubicBezTo>
                  <a:pt x="2568908" y="318930"/>
                  <a:pt x="2496899" y="312327"/>
                  <a:pt x="2456294" y="368331"/>
                </a:cubicBezTo>
                <a:cubicBezTo>
                  <a:pt x="2522527" y="390639"/>
                  <a:pt x="2582081" y="413178"/>
                  <a:pt x="2642540" y="430023"/>
                </a:cubicBezTo>
                <a:cubicBezTo>
                  <a:pt x="2706608" y="447780"/>
                  <a:pt x="2760929" y="495816"/>
                  <a:pt x="2823551" y="517215"/>
                </a:cubicBezTo>
                <a:cubicBezTo>
                  <a:pt x="2836907" y="521769"/>
                  <a:pt x="2852969" y="537704"/>
                  <a:pt x="2857661" y="553184"/>
                </a:cubicBezTo>
                <a:cubicBezTo>
                  <a:pt x="2872820" y="603269"/>
                  <a:pt x="3175470" y="743732"/>
                  <a:pt x="3139737" y="788350"/>
                </a:cubicBezTo>
                <a:cubicBezTo>
                  <a:pt x="3124939" y="806790"/>
                  <a:pt x="3105809" y="819994"/>
                  <a:pt x="3085776" y="838207"/>
                </a:cubicBezTo>
                <a:cubicBezTo>
                  <a:pt x="3115916" y="872582"/>
                  <a:pt x="3149843" y="887608"/>
                  <a:pt x="3185938" y="897851"/>
                </a:cubicBezTo>
                <a:cubicBezTo>
                  <a:pt x="3196767" y="901039"/>
                  <a:pt x="3207414" y="907413"/>
                  <a:pt x="3208497" y="922894"/>
                </a:cubicBezTo>
                <a:cubicBezTo>
                  <a:pt x="3209580" y="939056"/>
                  <a:pt x="3198571" y="945429"/>
                  <a:pt x="3189367" y="952944"/>
                </a:cubicBezTo>
                <a:cubicBezTo>
                  <a:pt x="3176554" y="963415"/>
                  <a:pt x="3164101" y="972523"/>
                  <a:pt x="3147859" y="973888"/>
                </a:cubicBezTo>
                <a:cubicBezTo>
                  <a:pt x="3121148" y="975937"/>
                  <a:pt x="3108336" y="1005076"/>
                  <a:pt x="3092816" y="1026930"/>
                </a:cubicBezTo>
                <a:cubicBezTo>
                  <a:pt x="3084153" y="1039224"/>
                  <a:pt x="3079821" y="1064037"/>
                  <a:pt x="3094980" y="1068363"/>
                </a:cubicBezTo>
                <a:cubicBezTo>
                  <a:pt x="3131436" y="1078836"/>
                  <a:pt x="3128548" y="1109114"/>
                  <a:pt x="3127647" y="1143489"/>
                </a:cubicBezTo>
                <a:cubicBezTo>
                  <a:pt x="3126383" y="1186061"/>
                  <a:pt x="3104906" y="1205638"/>
                  <a:pt x="3078557" y="1222030"/>
                </a:cubicBezTo>
                <a:cubicBezTo>
                  <a:pt x="3069534" y="1227720"/>
                  <a:pt x="3056721" y="1227493"/>
                  <a:pt x="3053292" y="1245250"/>
                </a:cubicBezTo>
                <a:cubicBezTo>
                  <a:pt x="3068090" y="1262097"/>
                  <a:pt x="3086137" y="1248439"/>
                  <a:pt x="3102020" y="1253218"/>
                </a:cubicBezTo>
                <a:cubicBezTo>
                  <a:pt x="3115193" y="1257088"/>
                  <a:pt x="3137031" y="1255040"/>
                  <a:pt x="3118983" y="1286000"/>
                </a:cubicBezTo>
                <a:cubicBezTo>
                  <a:pt x="3113749" y="1294878"/>
                  <a:pt x="3119885" y="1301709"/>
                  <a:pt x="3126564" y="1302392"/>
                </a:cubicBezTo>
                <a:cubicBezTo>
                  <a:pt x="3179982" y="1309448"/>
                  <a:pt x="3155438" y="1372054"/>
                  <a:pt x="3172584" y="1405063"/>
                </a:cubicBezTo>
                <a:cubicBezTo>
                  <a:pt x="3177275" y="1414169"/>
                  <a:pt x="3172222" y="1429877"/>
                  <a:pt x="3164822" y="1433747"/>
                </a:cubicBezTo>
                <a:cubicBezTo>
                  <a:pt x="3117539" y="1459245"/>
                  <a:pt x="3111043" y="1520028"/>
                  <a:pt x="3088122" y="1572389"/>
                </a:cubicBezTo>
                <a:cubicBezTo>
                  <a:pt x="3113028" y="1593104"/>
                  <a:pt x="3142805" y="1597657"/>
                  <a:pt x="3169695" y="1611089"/>
                </a:cubicBezTo>
                <a:cubicBezTo>
                  <a:pt x="3197669" y="1625204"/>
                  <a:pt x="3197669" y="1635676"/>
                  <a:pt x="3174569" y="1676653"/>
                </a:cubicBezTo>
                <a:cubicBezTo>
                  <a:pt x="3234665" y="1685532"/>
                  <a:pt x="3234665" y="1685532"/>
                  <a:pt x="3216077" y="1749957"/>
                </a:cubicBezTo>
                <a:cubicBezTo>
                  <a:pt x="3266430" y="1755877"/>
                  <a:pt x="3299635" y="1786382"/>
                  <a:pt x="3307395" y="1853085"/>
                </a:cubicBezTo>
                <a:cubicBezTo>
                  <a:pt x="3311185" y="1885411"/>
                  <a:pt x="3333924" y="1900663"/>
                  <a:pt x="3359190" y="1922291"/>
                </a:cubicBezTo>
                <a:cubicBezTo>
                  <a:pt x="3327789" y="1943236"/>
                  <a:pt x="3306492" y="1986945"/>
                  <a:pt x="3269857" y="1940730"/>
                </a:cubicBezTo>
                <a:cubicBezTo>
                  <a:pt x="3256503" y="1923885"/>
                  <a:pt x="3257764" y="1945284"/>
                  <a:pt x="3255961" y="1951430"/>
                </a:cubicBezTo>
                <a:cubicBezTo>
                  <a:pt x="3251630" y="1966455"/>
                  <a:pt x="3260653" y="1976472"/>
                  <a:pt x="3266609" y="1987854"/>
                </a:cubicBezTo>
                <a:cubicBezTo>
                  <a:pt x="3272384" y="1999237"/>
                  <a:pt x="3279243" y="2011302"/>
                  <a:pt x="3280866" y="2024054"/>
                </a:cubicBezTo>
                <a:cubicBezTo>
                  <a:pt x="3281948" y="2032931"/>
                  <a:pt x="3276715" y="2045905"/>
                  <a:pt x="3270940" y="2052509"/>
                </a:cubicBezTo>
                <a:cubicBezTo>
                  <a:pt x="3240620" y="2087340"/>
                  <a:pt x="3258667" y="2165652"/>
                  <a:pt x="3201277" y="2175670"/>
                </a:cubicBezTo>
                <a:cubicBezTo>
                  <a:pt x="3175470" y="2180221"/>
                  <a:pt x="3163018" y="2208906"/>
                  <a:pt x="3144069" y="2224614"/>
                </a:cubicBezTo>
                <a:cubicBezTo>
                  <a:pt x="3078197" y="2279478"/>
                  <a:pt x="3034161" y="2350051"/>
                  <a:pt x="3013769" y="2447031"/>
                </a:cubicBezTo>
                <a:cubicBezTo>
                  <a:pt x="3008175" y="2473894"/>
                  <a:pt x="2986698" y="2495522"/>
                  <a:pt x="2972802" y="2519197"/>
                </a:cubicBezTo>
                <a:cubicBezTo>
                  <a:pt x="2979480" y="2536499"/>
                  <a:pt x="3015935" y="2499164"/>
                  <a:pt x="3003121" y="2544694"/>
                </a:cubicBezTo>
                <a:cubicBezTo>
                  <a:pt x="2993376" y="2578843"/>
                  <a:pt x="2968470" y="2600014"/>
                  <a:pt x="2945008" y="2620276"/>
                </a:cubicBezTo>
                <a:cubicBezTo>
                  <a:pt x="2918299" y="2643268"/>
                  <a:pt x="2888702" y="2661708"/>
                  <a:pt x="2876610" y="2704279"/>
                </a:cubicBezTo>
                <a:cubicBezTo>
                  <a:pt x="2874083" y="2713386"/>
                  <a:pt x="2865963" y="2722947"/>
                  <a:pt x="2858744" y="2726591"/>
                </a:cubicBezTo>
                <a:cubicBezTo>
                  <a:pt x="2482281" y="3475797"/>
                  <a:pt x="1555563" y="3480805"/>
                  <a:pt x="1448724" y="3475568"/>
                </a:cubicBezTo>
                <a:cubicBezTo>
                  <a:pt x="1319326" y="3468966"/>
                  <a:pt x="1196966" y="3422753"/>
                  <a:pt x="1076954" y="3365156"/>
                </a:cubicBezTo>
                <a:cubicBezTo>
                  <a:pt x="1026241" y="3340797"/>
                  <a:pt x="979138" y="3306195"/>
                  <a:pt x="929868" y="3279332"/>
                </a:cubicBezTo>
                <a:cubicBezTo>
                  <a:pt x="861832" y="3242223"/>
                  <a:pt x="809315" y="3171424"/>
                  <a:pt x="741457" y="3141601"/>
                </a:cubicBezTo>
                <a:cubicBezTo>
                  <a:pt x="671616" y="3110867"/>
                  <a:pt x="611879" y="3054638"/>
                  <a:pt x="540052" y="3030734"/>
                </a:cubicBezTo>
                <a:cubicBezTo>
                  <a:pt x="502153" y="3017985"/>
                  <a:pt x="465517" y="2994993"/>
                  <a:pt x="471471" y="2929200"/>
                </a:cubicBezTo>
                <a:cubicBezTo>
                  <a:pt x="473096" y="2910532"/>
                  <a:pt x="463171" y="2895282"/>
                  <a:pt x="447469" y="2900745"/>
                </a:cubicBezTo>
                <a:cubicBezTo>
                  <a:pt x="417513" y="2910989"/>
                  <a:pt x="403977" y="2883898"/>
                  <a:pt x="387373" y="2863636"/>
                </a:cubicBezTo>
                <a:cubicBezTo>
                  <a:pt x="357776" y="2827667"/>
                  <a:pt x="329623" y="2789422"/>
                  <a:pt x="282519" y="2783503"/>
                </a:cubicBezTo>
                <a:cubicBezTo>
                  <a:pt x="291543" y="2755272"/>
                  <a:pt x="306883" y="2759371"/>
                  <a:pt x="320959" y="2765290"/>
                </a:cubicBezTo>
                <a:cubicBezTo>
                  <a:pt x="357956" y="2780772"/>
                  <a:pt x="394592" y="2798300"/>
                  <a:pt x="431588" y="2813781"/>
                </a:cubicBezTo>
                <a:cubicBezTo>
                  <a:pt x="455771" y="2823799"/>
                  <a:pt x="479775" y="2837912"/>
                  <a:pt x="512079" y="2826755"/>
                </a:cubicBezTo>
                <a:cubicBezTo>
                  <a:pt x="484286" y="2769843"/>
                  <a:pt x="437003" y="2759598"/>
                  <a:pt x="398743" y="2742071"/>
                </a:cubicBezTo>
                <a:cubicBezTo>
                  <a:pt x="350919" y="2719988"/>
                  <a:pt x="322765" y="2678326"/>
                  <a:pt x="289016" y="2631885"/>
                </a:cubicBezTo>
                <a:cubicBezTo>
                  <a:pt x="324209" y="2620730"/>
                  <a:pt x="346045" y="2654879"/>
                  <a:pt x="373657" y="2653056"/>
                </a:cubicBezTo>
                <a:cubicBezTo>
                  <a:pt x="375101" y="2647140"/>
                  <a:pt x="377627" y="2638488"/>
                  <a:pt x="377267" y="2638259"/>
                </a:cubicBezTo>
                <a:cubicBezTo>
                  <a:pt x="332149" y="2612763"/>
                  <a:pt x="311034" y="2564956"/>
                  <a:pt x="303995" y="2507131"/>
                </a:cubicBezTo>
                <a:cubicBezTo>
                  <a:pt x="300386" y="2477310"/>
                  <a:pt x="283963" y="2467976"/>
                  <a:pt x="267720" y="2454316"/>
                </a:cubicBezTo>
                <a:cubicBezTo>
                  <a:pt x="211053" y="2405826"/>
                  <a:pt x="151137" y="2361890"/>
                  <a:pt x="104574" y="2295188"/>
                </a:cubicBezTo>
                <a:cubicBezTo>
                  <a:pt x="158355" y="2304066"/>
                  <a:pt x="201487" y="2347547"/>
                  <a:pt x="259420" y="2366215"/>
                </a:cubicBezTo>
                <a:cubicBezTo>
                  <a:pt x="213400" y="2292910"/>
                  <a:pt x="153843" y="2255803"/>
                  <a:pt x="99521" y="2211409"/>
                </a:cubicBezTo>
                <a:cubicBezTo>
                  <a:pt x="74797" y="2191149"/>
                  <a:pt x="51878" y="2165197"/>
                  <a:pt x="21920" y="2154269"/>
                </a:cubicBezTo>
                <a:cubicBezTo>
                  <a:pt x="11271" y="2150400"/>
                  <a:pt x="-6235" y="2142204"/>
                  <a:pt x="2248" y="2120577"/>
                </a:cubicBezTo>
                <a:cubicBezTo>
                  <a:pt x="9466" y="2102593"/>
                  <a:pt x="23723" y="2108055"/>
                  <a:pt x="36718" y="2113292"/>
                </a:cubicBezTo>
                <a:cubicBezTo>
                  <a:pt x="67939" y="2126269"/>
                  <a:pt x="100244" y="2126495"/>
                  <a:pt x="142474" y="2126269"/>
                </a:cubicBezTo>
                <a:cubicBezTo>
                  <a:pt x="107102" y="2066851"/>
                  <a:pt x="42311" y="2084608"/>
                  <a:pt x="11993" y="2022231"/>
                </a:cubicBezTo>
                <a:cubicBezTo>
                  <a:pt x="49892" y="2011302"/>
                  <a:pt x="79128" y="2033841"/>
                  <a:pt x="109809" y="2038166"/>
                </a:cubicBezTo>
                <a:cubicBezTo>
                  <a:pt x="137600" y="2042036"/>
                  <a:pt x="144459" y="2031565"/>
                  <a:pt x="137962" y="1997188"/>
                </a:cubicBezTo>
                <a:cubicBezTo>
                  <a:pt x="127856" y="1943690"/>
                  <a:pt x="143015" y="1916371"/>
                  <a:pt x="183441" y="1930941"/>
                </a:cubicBezTo>
                <a:cubicBezTo>
                  <a:pt x="220978" y="1944601"/>
                  <a:pt x="224948" y="1924568"/>
                  <a:pt x="214842" y="1894062"/>
                </a:cubicBezTo>
                <a:cubicBezTo>
                  <a:pt x="200405" y="1849671"/>
                  <a:pt x="216827" y="1815295"/>
                  <a:pt x="228017" y="1777960"/>
                </a:cubicBezTo>
                <a:cubicBezTo>
                  <a:pt x="245162" y="1721045"/>
                  <a:pt x="237944" y="1693272"/>
                  <a:pt x="200946" y="1650929"/>
                </a:cubicBezTo>
                <a:cubicBezTo>
                  <a:pt x="180193" y="1627251"/>
                  <a:pt x="157815" y="1607219"/>
                  <a:pt x="127675" y="1586731"/>
                </a:cubicBezTo>
                <a:cubicBezTo>
                  <a:pt x="197157" y="1575576"/>
                  <a:pt x="124246" y="1538013"/>
                  <a:pt x="148791" y="1514564"/>
                </a:cubicBezTo>
                <a:cubicBezTo>
                  <a:pt x="197878" y="1505003"/>
                  <a:pt x="237944" y="1579673"/>
                  <a:pt x="304718" y="1558274"/>
                </a:cubicBezTo>
                <a:cubicBezTo>
                  <a:pt x="222243" y="1493618"/>
                  <a:pt x="131104" y="1472448"/>
                  <a:pt x="71369" y="1386396"/>
                </a:cubicBezTo>
                <a:cubicBezTo>
                  <a:pt x="85084" y="1366817"/>
                  <a:pt x="98799" y="1385029"/>
                  <a:pt x="110530" y="1377745"/>
                </a:cubicBezTo>
                <a:cubicBezTo>
                  <a:pt x="110169" y="1373192"/>
                  <a:pt x="111073" y="1366361"/>
                  <a:pt x="108906" y="1364313"/>
                </a:cubicBezTo>
                <a:cubicBezTo>
                  <a:pt x="64330" y="1317416"/>
                  <a:pt x="63607" y="1316279"/>
                  <a:pt x="111433" y="1281675"/>
                </a:cubicBezTo>
                <a:cubicBezTo>
                  <a:pt x="128217" y="1269609"/>
                  <a:pt x="126772" y="1258909"/>
                  <a:pt x="117930" y="1243657"/>
                </a:cubicBezTo>
                <a:cubicBezTo>
                  <a:pt x="111612" y="1232957"/>
                  <a:pt x="104033" y="1223395"/>
                  <a:pt x="107643" y="1199947"/>
                </a:cubicBezTo>
                <a:cubicBezTo>
                  <a:pt x="133810" y="1229998"/>
                  <a:pt x="260321" y="1220208"/>
                  <a:pt x="282700" y="1217021"/>
                </a:cubicBezTo>
                <a:cubicBezTo>
                  <a:pt x="307786" y="1213607"/>
                  <a:pt x="332510" y="1199037"/>
                  <a:pt x="358858" y="1207003"/>
                </a:cubicBezTo>
                <a:cubicBezTo>
                  <a:pt x="379973" y="1213381"/>
                  <a:pt x="477788" y="1275073"/>
                  <a:pt x="491685" y="1204273"/>
                </a:cubicBezTo>
                <a:cubicBezTo>
                  <a:pt x="492408" y="1200857"/>
                  <a:pt x="531930" y="1208826"/>
                  <a:pt x="553226" y="1212696"/>
                </a:cubicBezTo>
                <a:cubicBezTo>
                  <a:pt x="571995" y="1215883"/>
                  <a:pt x="593110" y="1229998"/>
                  <a:pt x="605743" y="1201769"/>
                </a:cubicBezTo>
                <a:cubicBezTo>
                  <a:pt x="613143" y="1185150"/>
                  <a:pt x="582643" y="1153051"/>
                  <a:pt x="555391" y="1150320"/>
                </a:cubicBezTo>
                <a:cubicBezTo>
                  <a:pt x="531749" y="1147814"/>
                  <a:pt x="507025" y="1144172"/>
                  <a:pt x="484466" y="1151001"/>
                </a:cubicBezTo>
                <a:cubicBezTo>
                  <a:pt x="456674" y="1159198"/>
                  <a:pt x="441696" y="1145994"/>
                  <a:pt x="433934" y="1117538"/>
                </a:cubicBezTo>
                <a:cubicBezTo>
                  <a:pt x="425273" y="1086122"/>
                  <a:pt x="408668" y="1071550"/>
                  <a:pt x="385749" y="1056980"/>
                </a:cubicBezTo>
                <a:cubicBezTo>
                  <a:pt x="330163" y="1021696"/>
                  <a:pt x="276744" y="980946"/>
                  <a:pt x="215745" y="960456"/>
                </a:cubicBezTo>
                <a:cubicBezTo>
                  <a:pt x="203653" y="956358"/>
                  <a:pt x="190298" y="950894"/>
                  <a:pt x="184704" y="923805"/>
                </a:cubicBezTo>
                <a:cubicBezTo>
                  <a:pt x="349836" y="964326"/>
                  <a:pt x="500349" y="1069958"/>
                  <a:pt x="670713" y="1063811"/>
                </a:cubicBezTo>
                <a:cubicBezTo>
                  <a:pt x="624151" y="1030346"/>
                  <a:pt x="570192" y="1028524"/>
                  <a:pt x="520561" y="1005076"/>
                </a:cubicBezTo>
                <a:cubicBezTo>
                  <a:pt x="555753" y="987546"/>
                  <a:pt x="588779" y="1005759"/>
                  <a:pt x="622167" y="1015777"/>
                </a:cubicBezTo>
                <a:cubicBezTo>
                  <a:pt x="650140" y="1023970"/>
                  <a:pt x="675405" y="1025337"/>
                  <a:pt x="678473" y="976393"/>
                </a:cubicBezTo>
                <a:cubicBezTo>
                  <a:pt x="677389" y="973205"/>
                  <a:pt x="677570" y="969107"/>
                  <a:pt x="677751" y="965238"/>
                </a:cubicBezTo>
                <a:cubicBezTo>
                  <a:pt x="668365" y="944976"/>
                  <a:pt x="653749" y="934504"/>
                  <a:pt x="636423" y="928584"/>
                </a:cubicBezTo>
                <a:cubicBezTo>
                  <a:pt x="625955" y="924942"/>
                  <a:pt x="612060" y="919478"/>
                  <a:pt x="612239" y="904909"/>
                </a:cubicBezTo>
                <a:cubicBezTo>
                  <a:pt x="612781" y="850955"/>
                  <a:pt x="579394" y="835246"/>
                  <a:pt x="546007" y="819539"/>
                </a:cubicBezTo>
                <a:cubicBezTo>
                  <a:pt x="564596" y="792676"/>
                  <a:pt x="579213" y="812481"/>
                  <a:pt x="593290" y="810433"/>
                </a:cubicBezTo>
                <a:cubicBezTo>
                  <a:pt x="602495" y="809067"/>
                  <a:pt x="610796" y="806563"/>
                  <a:pt x="610796" y="792676"/>
                </a:cubicBezTo>
                <a:cubicBezTo>
                  <a:pt x="610977" y="781065"/>
                  <a:pt x="606645" y="767861"/>
                  <a:pt x="597622" y="767635"/>
                </a:cubicBezTo>
                <a:cubicBezTo>
                  <a:pt x="541135" y="765585"/>
                  <a:pt x="509913" y="690914"/>
                  <a:pt x="451260" y="690687"/>
                </a:cubicBezTo>
                <a:cubicBezTo>
                  <a:pt x="416248" y="690687"/>
                  <a:pt x="469488" y="648571"/>
                  <a:pt x="439891" y="631042"/>
                </a:cubicBezTo>
                <a:cubicBezTo>
                  <a:pt x="433393" y="627171"/>
                  <a:pt x="456855" y="621254"/>
                  <a:pt x="467323" y="622164"/>
                </a:cubicBezTo>
                <a:cubicBezTo>
                  <a:pt x="477609" y="623074"/>
                  <a:pt x="486813" y="634229"/>
                  <a:pt x="499265" y="626261"/>
                </a:cubicBezTo>
                <a:cubicBezTo>
                  <a:pt x="506123" y="597806"/>
                  <a:pt x="488438" y="587332"/>
                  <a:pt x="473818" y="579365"/>
                </a:cubicBezTo>
                <a:cubicBezTo>
                  <a:pt x="440070" y="560925"/>
                  <a:pt x="407224" y="538615"/>
                  <a:pt x="370228" y="532013"/>
                </a:cubicBezTo>
                <a:cubicBezTo>
                  <a:pt x="357055" y="529737"/>
                  <a:pt x="389177" y="499231"/>
                  <a:pt x="395494" y="488532"/>
                </a:cubicBezTo>
                <a:cubicBezTo>
                  <a:pt x="376883" y="474474"/>
                  <a:pt x="357801" y="462263"/>
                  <a:pt x="338331" y="451478"/>
                </a:cubicBezTo>
                <a:lnTo>
                  <a:pt x="331729" y="448316"/>
                </a:lnTo>
                <a:lnTo>
                  <a:pt x="333477" y="428106"/>
                </a:lnTo>
                <a:cubicBezTo>
                  <a:pt x="333477" y="428106"/>
                  <a:pt x="322127" y="376930"/>
                  <a:pt x="314427" y="351906"/>
                </a:cubicBezTo>
                <a:lnTo>
                  <a:pt x="296726" y="307655"/>
                </a:lnTo>
                <a:lnTo>
                  <a:pt x="312139" y="309596"/>
                </a:lnTo>
                <a:cubicBezTo>
                  <a:pt x="327682" y="313807"/>
                  <a:pt x="343879" y="321889"/>
                  <a:pt x="357956" y="329174"/>
                </a:cubicBezTo>
                <a:cubicBezTo>
                  <a:pt x="381237" y="341238"/>
                  <a:pt x="403435" y="344425"/>
                  <a:pt x="434297" y="329174"/>
                </a:cubicBezTo>
                <a:cubicBezTo>
                  <a:pt x="406324" y="319841"/>
                  <a:pt x="384846" y="311645"/>
                  <a:pt x="362829" y="305953"/>
                </a:cubicBezTo>
                <a:cubicBezTo>
                  <a:pt x="345323" y="301400"/>
                  <a:pt x="387012" y="282960"/>
                  <a:pt x="408307" y="285237"/>
                </a:cubicBezTo>
                <a:cubicBezTo>
                  <a:pt x="438085" y="288423"/>
                  <a:pt x="421302" y="276586"/>
                  <a:pt x="416248" y="260195"/>
                </a:cubicBezTo>
                <a:cubicBezTo>
                  <a:pt x="410835" y="242665"/>
                  <a:pt x="426897" y="237203"/>
                  <a:pt x="437003" y="240844"/>
                </a:cubicBezTo>
                <a:cubicBezTo>
                  <a:pt x="475803" y="255187"/>
                  <a:pt x="514425" y="229917"/>
                  <a:pt x="554491" y="250407"/>
                </a:cubicBezTo>
                <a:cubicBezTo>
                  <a:pt x="544384" y="199867"/>
                  <a:pt x="522546" y="177784"/>
                  <a:pt x="476887" y="170726"/>
                </a:cubicBezTo>
                <a:cubicBezTo>
                  <a:pt x="459741" y="167996"/>
                  <a:pt x="441876" y="172093"/>
                  <a:pt x="427076" y="157522"/>
                </a:cubicBezTo>
                <a:cubicBezTo>
                  <a:pt x="418594" y="149101"/>
                  <a:pt x="409030" y="139084"/>
                  <a:pt x="415707" y="123603"/>
                </a:cubicBezTo>
                <a:cubicBezTo>
                  <a:pt x="420400" y="112674"/>
                  <a:pt x="430506" y="112674"/>
                  <a:pt x="438808" y="116318"/>
                </a:cubicBezTo>
                <a:cubicBezTo>
                  <a:pt x="475984" y="132483"/>
                  <a:pt x="514786" y="138400"/>
                  <a:pt x="553586" y="144320"/>
                </a:cubicBezTo>
                <a:cubicBezTo>
                  <a:pt x="559543" y="145230"/>
                  <a:pt x="566220" y="148191"/>
                  <a:pt x="572898" y="133164"/>
                </a:cubicBezTo>
                <a:cubicBezTo>
                  <a:pt x="500349" y="108805"/>
                  <a:pt x="431408" y="74202"/>
                  <a:pt x="356874" y="60770"/>
                </a:cubicBezTo>
                <a:cubicBezTo>
                  <a:pt x="357956" y="54397"/>
                  <a:pt x="359038" y="48022"/>
                  <a:pt x="360122" y="41649"/>
                </a:cubicBezTo>
                <a:cubicBezTo>
                  <a:pt x="418413" y="50753"/>
                  <a:pt x="476707" y="59859"/>
                  <a:pt x="550338" y="71243"/>
                </a:cubicBezTo>
                <a:cubicBezTo>
                  <a:pt x="505041" y="35045"/>
                  <a:pt x="462269" y="47111"/>
                  <a:pt x="428701" y="15013"/>
                </a:cubicBezTo>
                <a:cubicBezTo>
                  <a:pt x="435018" y="2833"/>
                  <a:pt x="442643" y="-241"/>
                  <a:pt x="450539" y="15"/>
                </a:cubicBezTo>
                <a:close/>
              </a:path>
            </a:pathLst>
          </a:custGeom>
        </p:spPr>
      </p:pic>
      <p:sp>
        <p:nvSpPr>
          <p:cNvPr id="2" name="Title 1">
            <a:extLst>
              <a:ext uri="{FF2B5EF4-FFF2-40B4-BE49-F238E27FC236}">
                <a16:creationId xmlns:a16="http://schemas.microsoft.com/office/drawing/2014/main" id="{85BC3A34-AF8A-1912-520A-02C486307399}"/>
              </a:ext>
            </a:extLst>
          </p:cNvPr>
          <p:cNvSpPr>
            <a:spLocks noGrp="1"/>
          </p:cNvSpPr>
          <p:nvPr>
            <p:ph type="title"/>
          </p:nvPr>
        </p:nvSpPr>
        <p:spPr>
          <a:xfrm>
            <a:off x="4498850" y="3819157"/>
            <a:ext cx="6864412" cy="829590"/>
          </a:xfrm>
        </p:spPr>
        <p:txBody>
          <a:bodyPr vert="horz" lIns="91440" tIns="45720" rIns="91440" bIns="45720" rtlCol="0" anchor="b">
            <a:normAutofit/>
          </a:bodyPr>
          <a:lstStyle/>
          <a:p>
            <a:r>
              <a:rPr lang="en-US" kern="1200">
                <a:solidFill>
                  <a:schemeClr val="tx1"/>
                </a:solidFill>
                <a:latin typeface="+mj-lt"/>
                <a:ea typeface="+mj-ea"/>
                <a:cs typeface="+mj-cs"/>
              </a:rPr>
              <a:t>Take Me Outside</a:t>
            </a:r>
          </a:p>
        </p:txBody>
      </p:sp>
      <p:pic>
        <p:nvPicPr>
          <p:cNvPr id="5" name="Picture 5">
            <a:extLst>
              <a:ext uri="{FF2B5EF4-FFF2-40B4-BE49-F238E27FC236}">
                <a16:creationId xmlns:a16="http://schemas.microsoft.com/office/drawing/2014/main" id="{EA7F55AA-6FAD-DD29-6858-016503EA93D4}"/>
              </a:ext>
            </a:extLst>
          </p:cNvPr>
          <p:cNvPicPr>
            <a:picLocks noGrp="1" noChangeAspect="1"/>
          </p:cNvPicPr>
          <p:nvPr>
            <p:ph sz="half" idx="2"/>
          </p:nvPr>
        </p:nvPicPr>
        <p:blipFill rotWithShape="1">
          <a:blip r:embed="rId4"/>
          <a:srcRect t="28958" r="-2" b="5697"/>
          <a:stretch/>
        </p:blipFill>
        <p:spPr>
          <a:xfrm>
            <a:off x="480177" y="3"/>
            <a:ext cx="4980517" cy="2440831"/>
          </a:xfrm>
          <a:custGeom>
            <a:avLst/>
            <a:gdLst/>
            <a:ahLst/>
            <a:cxnLst/>
            <a:rect l="l" t="t" r="r" b="b"/>
            <a:pathLst>
              <a:path w="4980517" h="2440831">
                <a:moveTo>
                  <a:pt x="287929" y="0"/>
                </a:moveTo>
                <a:lnTo>
                  <a:pt x="4817890" y="0"/>
                </a:lnTo>
                <a:lnTo>
                  <a:pt x="4816841" y="3177"/>
                </a:lnTo>
                <a:cubicBezTo>
                  <a:pt x="4816707" y="6109"/>
                  <a:pt x="4816908" y="9403"/>
                  <a:pt x="4816641" y="12038"/>
                </a:cubicBezTo>
                <a:cubicBezTo>
                  <a:pt x="4834033" y="20468"/>
                  <a:pt x="4854369" y="-611"/>
                  <a:pt x="4874703" y="22050"/>
                </a:cubicBezTo>
                <a:cubicBezTo>
                  <a:pt x="4786137" y="121645"/>
                  <a:pt x="4651010" y="146147"/>
                  <a:pt x="4528727" y="220979"/>
                </a:cubicBezTo>
                <a:cubicBezTo>
                  <a:pt x="4627731" y="245745"/>
                  <a:pt x="4687133" y="159323"/>
                  <a:pt x="4759914" y="170389"/>
                </a:cubicBezTo>
                <a:cubicBezTo>
                  <a:pt x="4796305" y="197528"/>
                  <a:pt x="4688204" y="241003"/>
                  <a:pt x="4791221" y="253914"/>
                </a:cubicBezTo>
                <a:cubicBezTo>
                  <a:pt x="4746534" y="277627"/>
                  <a:pt x="4713355" y="300811"/>
                  <a:pt x="4682585" y="328215"/>
                </a:cubicBezTo>
                <a:cubicBezTo>
                  <a:pt x="4627731" y="377223"/>
                  <a:pt x="4617028" y="409367"/>
                  <a:pt x="4642449" y="475239"/>
                </a:cubicBezTo>
                <a:cubicBezTo>
                  <a:pt x="4659039" y="518450"/>
                  <a:pt x="4683387" y="558237"/>
                  <a:pt x="4661983" y="609614"/>
                </a:cubicBezTo>
                <a:cubicBezTo>
                  <a:pt x="4646998" y="644922"/>
                  <a:pt x="4652885" y="668107"/>
                  <a:pt x="4708539" y="652298"/>
                </a:cubicBezTo>
                <a:cubicBezTo>
                  <a:pt x="4768476" y="635435"/>
                  <a:pt x="4790952" y="667053"/>
                  <a:pt x="4775969" y="728971"/>
                </a:cubicBezTo>
                <a:cubicBezTo>
                  <a:pt x="4766336" y="768758"/>
                  <a:pt x="4776506" y="780877"/>
                  <a:pt x="4817710" y="776398"/>
                </a:cubicBezTo>
                <a:cubicBezTo>
                  <a:pt x="4863199" y="771392"/>
                  <a:pt x="4906546" y="745306"/>
                  <a:pt x="4962737" y="757955"/>
                </a:cubicBezTo>
                <a:cubicBezTo>
                  <a:pt x="4917786" y="830149"/>
                  <a:pt x="4821724" y="809597"/>
                  <a:pt x="4769279" y="878367"/>
                </a:cubicBezTo>
                <a:cubicBezTo>
                  <a:pt x="4831892" y="878629"/>
                  <a:pt x="4879788" y="878367"/>
                  <a:pt x="4926079" y="863347"/>
                </a:cubicBezTo>
                <a:cubicBezTo>
                  <a:pt x="4945346" y="857286"/>
                  <a:pt x="4966484" y="850965"/>
                  <a:pt x="4977186" y="871779"/>
                </a:cubicBezTo>
                <a:cubicBezTo>
                  <a:pt x="4989762" y="896809"/>
                  <a:pt x="4963808" y="906295"/>
                  <a:pt x="4948019" y="910774"/>
                </a:cubicBezTo>
                <a:cubicBezTo>
                  <a:pt x="4903602" y="923421"/>
                  <a:pt x="4869621" y="953458"/>
                  <a:pt x="4832963" y="976907"/>
                </a:cubicBezTo>
                <a:cubicBezTo>
                  <a:pt x="4752423" y="1028288"/>
                  <a:pt x="4664121" y="1071235"/>
                  <a:pt x="4595889" y="1156077"/>
                </a:cubicBezTo>
                <a:cubicBezTo>
                  <a:pt x="4681783" y="1134471"/>
                  <a:pt x="4745733" y="1084147"/>
                  <a:pt x="4825471" y="1073871"/>
                </a:cubicBezTo>
                <a:cubicBezTo>
                  <a:pt x="4756436" y="1151071"/>
                  <a:pt x="4667600" y="1201922"/>
                  <a:pt x="4583583" y="1258044"/>
                </a:cubicBezTo>
                <a:cubicBezTo>
                  <a:pt x="4559500" y="1273853"/>
                  <a:pt x="4535151" y="1284656"/>
                  <a:pt x="4529799" y="1319171"/>
                </a:cubicBezTo>
                <a:cubicBezTo>
                  <a:pt x="4519362" y="1386097"/>
                  <a:pt x="4488056" y="1441427"/>
                  <a:pt x="4421163" y="1470936"/>
                </a:cubicBezTo>
                <a:cubicBezTo>
                  <a:pt x="4420628" y="1471202"/>
                  <a:pt x="4424373" y="1481215"/>
                  <a:pt x="4426515" y="1488062"/>
                </a:cubicBezTo>
                <a:cubicBezTo>
                  <a:pt x="4467453" y="1490172"/>
                  <a:pt x="4499829" y="1450649"/>
                  <a:pt x="4552008" y="1463559"/>
                </a:cubicBezTo>
                <a:cubicBezTo>
                  <a:pt x="4501970" y="1517309"/>
                  <a:pt x="4460227" y="1565528"/>
                  <a:pt x="4389321" y="1591086"/>
                </a:cubicBezTo>
                <a:cubicBezTo>
                  <a:pt x="4332594" y="1611373"/>
                  <a:pt x="4262490" y="1623230"/>
                  <a:pt x="4221282" y="1689099"/>
                </a:cubicBezTo>
                <a:cubicBezTo>
                  <a:pt x="4269178" y="1702012"/>
                  <a:pt x="4304768" y="1685677"/>
                  <a:pt x="4340623" y="1674082"/>
                </a:cubicBezTo>
                <a:cubicBezTo>
                  <a:pt x="4395475" y="1656165"/>
                  <a:pt x="4449794" y="1635878"/>
                  <a:pt x="4504647" y="1617960"/>
                </a:cubicBezTo>
                <a:cubicBezTo>
                  <a:pt x="4525518" y="1611110"/>
                  <a:pt x="4548262" y="1606365"/>
                  <a:pt x="4561640" y="1639039"/>
                </a:cubicBezTo>
                <a:cubicBezTo>
                  <a:pt x="4491801" y="1645890"/>
                  <a:pt x="4450060" y="1690154"/>
                  <a:pt x="4406179" y="1731784"/>
                </a:cubicBezTo>
                <a:cubicBezTo>
                  <a:pt x="4381561" y="1755234"/>
                  <a:pt x="4361492" y="1786589"/>
                  <a:pt x="4317076" y="1774733"/>
                </a:cubicBezTo>
                <a:cubicBezTo>
                  <a:pt x="4293796" y="1768410"/>
                  <a:pt x="4279080" y="1786061"/>
                  <a:pt x="4281490" y="1807667"/>
                </a:cubicBezTo>
                <a:cubicBezTo>
                  <a:pt x="4290317" y="1883815"/>
                  <a:pt x="4236000" y="1910425"/>
                  <a:pt x="4179809" y="1925180"/>
                </a:cubicBezTo>
                <a:cubicBezTo>
                  <a:pt x="4073313" y="1952846"/>
                  <a:pt x="3984744" y="2017925"/>
                  <a:pt x="3881194" y="2053496"/>
                </a:cubicBezTo>
                <a:cubicBezTo>
                  <a:pt x="3780584" y="2088012"/>
                  <a:pt x="3702720" y="2169955"/>
                  <a:pt x="3601845" y="2212904"/>
                </a:cubicBezTo>
                <a:cubicBezTo>
                  <a:pt x="3528795" y="2243995"/>
                  <a:pt x="3458958" y="2284043"/>
                  <a:pt x="3383767" y="2312235"/>
                </a:cubicBezTo>
                <a:cubicBezTo>
                  <a:pt x="3205831" y="2378897"/>
                  <a:pt x="3024414" y="2432384"/>
                  <a:pt x="2832561" y="2440024"/>
                </a:cubicBezTo>
                <a:cubicBezTo>
                  <a:pt x="2674156" y="2446085"/>
                  <a:pt x="1300154" y="2440289"/>
                  <a:pt x="741989" y="1573170"/>
                </a:cubicBezTo>
                <a:cubicBezTo>
                  <a:pt x="731286" y="1568953"/>
                  <a:pt x="719246" y="1557887"/>
                  <a:pt x="715500" y="1547347"/>
                </a:cubicBezTo>
                <a:cubicBezTo>
                  <a:pt x="697572" y="1498075"/>
                  <a:pt x="653689" y="1476733"/>
                  <a:pt x="614088" y="1450123"/>
                </a:cubicBezTo>
                <a:cubicBezTo>
                  <a:pt x="579303" y="1426672"/>
                  <a:pt x="542376" y="1402169"/>
                  <a:pt x="527927" y="1362645"/>
                </a:cubicBezTo>
                <a:cubicBezTo>
                  <a:pt x="508929" y="1309949"/>
                  <a:pt x="562979" y="1353160"/>
                  <a:pt x="572881" y="1333136"/>
                </a:cubicBezTo>
                <a:cubicBezTo>
                  <a:pt x="552277" y="1305735"/>
                  <a:pt x="520434" y="1280703"/>
                  <a:pt x="512140" y="1249612"/>
                </a:cubicBezTo>
                <a:cubicBezTo>
                  <a:pt x="481905" y="1137368"/>
                  <a:pt x="416616" y="1055689"/>
                  <a:pt x="318951" y="992190"/>
                </a:cubicBezTo>
                <a:cubicBezTo>
                  <a:pt x="290855" y="974010"/>
                  <a:pt x="272393" y="940811"/>
                  <a:pt x="234131" y="935543"/>
                </a:cubicBezTo>
                <a:cubicBezTo>
                  <a:pt x="149040" y="923949"/>
                  <a:pt x="175798" y="833311"/>
                  <a:pt x="130844" y="792998"/>
                </a:cubicBezTo>
                <a:cubicBezTo>
                  <a:pt x="122282" y="785355"/>
                  <a:pt x="114523" y="770339"/>
                  <a:pt x="116127" y="760064"/>
                </a:cubicBezTo>
                <a:cubicBezTo>
                  <a:pt x="118534" y="745306"/>
                  <a:pt x="128704" y="731343"/>
                  <a:pt x="137266" y="718168"/>
                </a:cubicBezTo>
                <a:cubicBezTo>
                  <a:pt x="146097" y="704995"/>
                  <a:pt x="159474" y="693400"/>
                  <a:pt x="153053" y="676011"/>
                </a:cubicBezTo>
                <a:cubicBezTo>
                  <a:pt x="150380" y="668898"/>
                  <a:pt x="152250" y="644130"/>
                  <a:pt x="132450" y="663627"/>
                </a:cubicBezTo>
                <a:cubicBezTo>
                  <a:pt x="78133" y="717115"/>
                  <a:pt x="46557" y="666528"/>
                  <a:pt x="0" y="642286"/>
                </a:cubicBezTo>
                <a:cubicBezTo>
                  <a:pt x="37460" y="617254"/>
                  <a:pt x="71175" y="599602"/>
                  <a:pt x="76795" y="562188"/>
                </a:cubicBezTo>
                <a:cubicBezTo>
                  <a:pt x="88300" y="484987"/>
                  <a:pt x="137532" y="449681"/>
                  <a:pt x="212187" y="442830"/>
                </a:cubicBezTo>
                <a:cubicBezTo>
                  <a:pt x="184627" y="368265"/>
                  <a:pt x="184627" y="368265"/>
                  <a:pt x="273730" y="357988"/>
                </a:cubicBezTo>
                <a:cubicBezTo>
                  <a:pt x="239480" y="310562"/>
                  <a:pt x="239480" y="298442"/>
                  <a:pt x="280956" y="282106"/>
                </a:cubicBezTo>
                <a:cubicBezTo>
                  <a:pt x="320824" y="266560"/>
                  <a:pt x="364973" y="261290"/>
                  <a:pt x="401900" y="237315"/>
                </a:cubicBezTo>
                <a:cubicBezTo>
                  <a:pt x="367917" y="176713"/>
                  <a:pt x="358285" y="106364"/>
                  <a:pt x="288180" y="76852"/>
                </a:cubicBezTo>
                <a:cubicBezTo>
                  <a:pt x="277209" y="72374"/>
                  <a:pt x="269717" y="54193"/>
                  <a:pt x="276673" y="43654"/>
                </a:cubicBezTo>
                <a:cubicBezTo>
                  <a:pt x="283028" y="34103"/>
                  <a:pt x="285520" y="22412"/>
                  <a:pt x="286921" y="10118"/>
                </a:cubicBezTo>
                <a:close/>
              </a:path>
            </a:pathLst>
          </a:custGeom>
        </p:spPr>
      </p:pic>
      <p:pic>
        <p:nvPicPr>
          <p:cNvPr id="6" name="Picture 6">
            <a:extLst>
              <a:ext uri="{FF2B5EF4-FFF2-40B4-BE49-F238E27FC236}">
                <a16:creationId xmlns:a16="http://schemas.microsoft.com/office/drawing/2014/main" id="{B304A01A-9CD4-EF4F-5D67-57AC286C58D3}"/>
              </a:ext>
            </a:extLst>
          </p:cNvPr>
          <p:cNvPicPr>
            <a:picLocks noChangeAspect="1"/>
          </p:cNvPicPr>
          <p:nvPr/>
        </p:nvPicPr>
        <p:blipFill rotWithShape="1">
          <a:blip r:embed="rId5"/>
          <a:srcRect t="24491" r="1" b="1"/>
          <a:stretch/>
        </p:blipFill>
        <p:spPr>
          <a:xfrm>
            <a:off x="8556350" y="10"/>
            <a:ext cx="3635653" cy="3660317"/>
          </a:xfrm>
          <a:custGeom>
            <a:avLst/>
            <a:gdLst/>
            <a:ahLst/>
            <a:cxnLst/>
            <a:rect l="l" t="t" r="r" b="b"/>
            <a:pathLst>
              <a:path w="3635653" h="3660327">
                <a:moveTo>
                  <a:pt x="402121" y="0"/>
                </a:moveTo>
                <a:lnTo>
                  <a:pt x="3635653" y="0"/>
                </a:lnTo>
                <a:lnTo>
                  <a:pt x="3635653" y="3605403"/>
                </a:lnTo>
                <a:lnTo>
                  <a:pt x="3616543" y="3610878"/>
                </a:lnTo>
                <a:cubicBezTo>
                  <a:pt x="3510165" y="3637200"/>
                  <a:pt x="3401766" y="3654952"/>
                  <a:pt x="3290337" y="3659389"/>
                </a:cubicBezTo>
                <a:cubicBezTo>
                  <a:pt x="3106332" y="3666430"/>
                  <a:pt x="1510274" y="3659697"/>
                  <a:pt x="861903" y="2652440"/>
                </a:cubicBezTo>
                <a:cubicBezTo>
                  <a:pt x="849470" y="2647542"/>
                  <a:pt x="835485" y="2634687"/>
                  <a:pt x="831133" y="2622444"/>
                </a:cubicBezTo>
                <a:cubicBezTo>
                  <a:pt x="810307" y="2565210"/>
                  <a:pt x="759333" y="2540419"/>
                  <a:pt x="713332" y="2509507"/>
                </a:cubicBezTo>
                <a:cubicBezTo>
                  <a:pt x="672925" y="2482267"/>
                  <a:pt x="630030" y="2453803"/>
                  <a:pt x="613246" y="2407892"/>
                </a:cubicBezTo>
                <a:cubicBezTo>
                  <a:pt x="591178" y="2346680"/>
                  <a:pt x="653963" y="2396875"/>
                  <a:pt x="665465" y="2373614"/>
                </a:cubicBezTo>
                <a:cubicBezTo>
                  <a:pt x="641532" y="2341785"/>
                  <a:pt x="604543" y="2312707"/>
                  <a:pt x="594908" y="2276592"/>
                </a:cubicBezTo>
                <a:cubicBezTo>
                  <a:pt x="559787" y="2146208"/>
                  <a:pt x="483946" y="2051328"/>
                  <a:pt x="370497" y="1977567"/>
                </a:cubicBezTo>
                <a:cubicBezTo>
                  <a:pt x="337860" y="1956449"/>
                  <a:pt x="316415" y="1917884"/>
                  <a:pt x="271969" y="1911765"/>
                </a:cubicBezTo>
                <a:cubicBezTo>
                  <a:pt x="173127" y="1898297"/>
                  <a:pt x="204209" y="1793011"/>
                  <a:pt x="151990" y="1746183"/>
                </a:cubicBezTo>
                <a:cubicBezTo>
                  <a:pt x="142044" y="1737306"/>
                  <a:pt x="133031" y="1719862"/>
                  <a:pt x="134895" y="1707927"/>
                </a:cubicBezTo>
                <a:cubicBezTo>
                  <a:pt x="137691" y="1690784"/>
                  <a:pt x="149504" y="1674564"/>
                  <a:pt x="159450" y="1659260"/>
                </a:cubicBezTo>
                <a:cubicBezTo>
                  <a:pt x="169707" y="1643958"/>
                  <a:pt x="185247" y="1630489"/>
                  <a:pt x="177788" y="1610290"/>
                </a:cubicBezTo>
                <a:cubicBezTo>
                  <a:pt x="174683" y="1602027"/>
                  <a:pt x="176855" y="1573257"/>
                  <a:pt x="153855" y="1595904"/>
                </a:cubicBezTo>
                <a:cubicBezTo>
                  <a:pt x="90759" y="1658037"/>
                  <a:pt x="54081" y="1599274"/>
                  <a:pt x="0" y="1571114"/>
                </a:cubicBezTo>
                <a:cubicBezTo>
                  <a:pt x="43514" y="1542037"/>
                  <a:pt x="82677" y="1521532"/>
                  <a:pt x="89205" y="1478072"/>
                </a:cubicBezTo>
                <a:cubicBezTo>
                  <a:pt x="102570" y="1388394"/>
                  <a:pt x="159758" y="1347382"/>
                  <a:pt x="246479" y="1339424"/>
                </a:cubicBezTo>
                <a:cubicBezTo>
                  <a:pt x="214465" y="1252808"/>
                  <a:pt x="214465" y="1252808"/>
                  <a:pt x="317968" y="1240870"/>
                </a:cubicBezTo>
                <a:cubicBezTo>
                  <a:pt x="278183" y="1185780"/>
                  <a:pt x="278183" y="1171701"/>
                  <a:pt x="326361" y="1152725"/>
                </a:cubicBezTo>
                <a:cubicBezTo>
                  <a:pt x="372673" y="1134666"/>
                  <a:pt x="423957" y="1128545"/>
                  <a:pt x="466852" y="1100695"/>
                </a:cubicBezTo>
                <a:cubicBezTo>
                  <a:pt x="427377" y="1030299"/>
                  <a:pt x="416187" y="948581"/>
                  <a:pt x="334753" y="914300"/>
                </a:cubicBezTo>
                <a:cubicBezTo>
                  <a:pt x="322010" y="909097"/>
                  <a:pt x="313307" y="887979"/>
                  <a:pt x="321386" y="875737"/>
                </a:cubicBezTo>
                <a:cubicBezTo>
                  <a:pt x="350915" y="831359"/>
                  <a:pt x="308644" y="747189"/>
                  <a:pt x="400645" y="737702"/>
                </a:cubicBezTo>
                <a:cubicBezTo>
                  <a:pt x="412147" y="736784"/>
                  <a:pt x="422716" y="727601"/>
                  <a:pt x="413701" y="715664"/>
                </a:cubicBezTo>
                <a:cubicBezTo>
                  <a:pt x="382618" y="674041"/>
                  <a:pt x="420228" y="676794"/>
                  <a:pt x="442916" y="671592"/>
                </a:cubicBezTo>
                <a:cubicBezTo>
                  <a:pt x="470270" y="665166"/>
                  <a:pt x="501352" y="683528"/>
                  <a:pt x="526840" y="660880"/>
                </a:cubicBezTo>
                <a:cubicBezTo>
                  <a:pt x="520932" y="637006"/>
                  <a:pt x="498866" y="637312"/>
                  <a:pt x="483325" y="629661"/>
                </a:cubicBezTo>
                <a:cubicBezTo>
                  <a:pt x="437945" y="607624"/>
                  <a:pt x="400956" y="581304"/>
                  <a:pt x="398780" y="524068"/>
                </a:cubicBezTo>
                <a:cubicBezTo>
                  <a:pt x="397228" y="477853"/>
                  <a:pt x="392254" y="437148"/>
                  <a:pt x="455041" y="423067"/>
                </a:cubicBezTo>
                <a:cubicBezTo>
                  <a:pt x="481149" y="417251"/>
                  <a:pt x="473687" y="383892"/>
                  <a:pt x="458768" y="367363"/>
                </a:cubicBezTo>
                <a:cubicBezTo>
                  <a:pt x="432038" y="337982"/>
                  <a:pt x="409972" y="298806"/>
                  <a:pt x="363968" y="296052"/>
                </a:cubicBezTo>
                <a:cubicBezTo>
                  <a:pt x="335995" y="294216"/>
                  <a:pt x="314548" y="281971"/>
                  <a:pt x="292481" y="267894"/>
                </a:cubicBezTo>
                <a:cubicBezTo>
                  <a:pt x="276630" y="257791"/>
                  <a:pt x="257670" y="249223"/>
                  <a:pt x="259533" y="227493"/>
                </a:cubicBezTo>
                <a:cubicBezTo>
                  <a:pt x="261399" y="206680"/>
                  <a:pt x="279736" y="198111"/>
                  <a:pt x="298387" y="193826"/>
                </a:cubicBezTo>
                <a:cubicBezTo>
                  <a:pt x="360552" y="180054"/>
                  <a:pt x="418983" y="159853"/>
                  <a:pt x="470893" y="113638"/>
                </a:cubicBezTo>
                <a:cubicBezTo>
                  <a:pt x="436390" y="89152"/>
                  <a:pt x="403444" y="71400"/>
                  <a:pt x="377957" y="46608"/>
                </a:cubicBezTo>
                <a:cubicBezTo>
                  <a:pt x="370264" y="39110"/>
                  <a:pt x="371678" y="29598"/>
                  <a:pt x="380092" y="18562"/>
                </a:cubicBezTo>
                <a:close/>
              </a:path>
            </a:pathLst>
          </a:custGeom>
        </p:spPr>
      </p:pic>
      <p:sp>
        <p:nvSpPr>
          <p:cNvPr id="3" name="Content Placeholder 2">
            <a:extLst>
              <a:ext uri="{FF2B5EF4-FFF2-40B4-BE49-F238E27FC236}">
                <a16:creationId xmlns:a16="http://schemas.microsoft.com/office/drawing/2014/main" id="{97B1C917-5792-9B4B-3C78-2CD5655DD659}"/>
              </a:ext>
            </a:extLst>
          </p:cNvPr>
          <p:cNvSpPr>
            <a:spLocks noGrp="1"/>
          </p:cNvSpPr>
          <p:nvPr>
            <p:ph sz="half" idx="1"/>
          </p:nvPr>
        </p:nvSpPr>
        <p:spPr>
          <a:xfrm>
            <a:off x="4498849" y="4762697"/>
            <a:ext cx="6864411" cy="1355528"/>
          </a:xfrm>
        </p:spPr>
        <p:txBody>
          <a:bodyPr vert="horz" lIns="91440" tIns="45720" rIns="91440" bIns="45720" rtlCol="0" anchor="t">
            <a:noAutofit/>
          </a:bodyPr>
          <a:lstStyle/>
          <a:p>
            <a:pPr marL="0"/>
            <a:r>
              <a:rPr lang="en-US" sz="2000" dirty="0"/>
              <a:t>The middle school students of DRHS spent a full day at the Aboriginal Heritage Gardens in Eel River Bar in June. They learned how the ash tree is connected to Mi'kmaq creation, scraped and pounded ash for baskets, helped weave a basket of their own, went on a medicine walk, and played games before indulging in a feast of moose stew and </a:t>
            </a:r>
            <a:r>
              <a:rPr lang="en-US" sz="2000" dirty="0" err="1"/>
              <a:t>luskinigan</a:t>
            </a:r>
            <a:r>
              <a:rPr lang="en-US" sz="2000" dirty="0"/>
              <a:t>.</a:t>
            </a:r>
          </a:p>
        </p:txBody>
      </p:sp>
    </p:spTree>
    <p:extLst>
      <p:ext uri="{BB962C8B-B14F-4D97-AF65-F5344CB8AC3E}">
        <p14:creationId xmlns:p14="http://schemas.microsoft.com/office/powerpoint/2010/main" val="1938303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8" name="Picture 8" descr="A group of people on a stage&#10;&#10;Description automatically generated">
            <a:extLst>
              <a:ext uri="{FF2B5EF4-FFF2-40B4-BE49-F238E27FC236}">
                <a16:creationId xmlns:a16="http://schemas.microsoft.com/office/drawing/2014/main" id="{FCB59ED1-E0A5-F912-863D-8C29530DE81E}"/>
              </a:ext>
            </a:extLst>
          </p:cNvPr>
          <p:cNvPicPr>
            <a:picLocks noChangeAspect="1"/>
          </p:cNvPicPr>
          <p:nvPr/>
        </p:nvPicPr>
        <p:blipFill rotWithShape="1">
          <a:blip r:embed="rId2"/>
          <a:srcRect l="2550" r="6" b="6"/>
          <a:stretch/>
        </p:blipFill>
        <p:spPr>
          <a:xfrm>
            <a:off x="2"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10" name="Picture 10">
            <a:extLst>
              <a:ext uri="{FF2B5EF4-FFF2-40B4-BE49-F238E27FC236}">
                <a16:creationId xmlns:a16="http://schemas.microsoft.com/office/drawing/2014/main" id="{EFCEECA4-8C79-417D-4424-B1225E33C357}"/>
              </a:ext>
            </a:extLst>
          </p:cNvPr>
          <p:cNvPicPr>
            <a:picLocks noChangeAspect="1"/>
          </p:cNvPicPr>
          <p:nvPr/>
        </p:nvPicPr>
        <p:blipFill rotWithShape="1">
          <a:blip r:embed="rId3"/>
          <a:srcRect t="16641" r="-3" b="14008"/>
          <a:stretch/>
        </p:blipFill>
        <p:spPr>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7" name="Picture 7" descr="A picture containing person&#10;&#10;Description automatically generated">
            <a:extLst>
              <a:ext uri="{FF2B5EF4-FFF2-40B4-BE49-F238E27FC236}">
                <a16:creationId xmlns:a16="http://schemas.microsoft.com/office/drawing/2014/main" id="{DF69DB70-A4B0-AB59-0EEC-89E508D4909B}"/>
              </a:ext>
            </a:extLst>
          </p:cNvPr>
          <p:cNvPicPr>
            <a:picLocks noChangeAspect="1"/>
          </p:cNvPicPr>
          <p:nvPr/>
        </p:nvPicPr>
        <p:blipFill rotWithShape="1">
          <a:blip r:embed="rId4"/>
          <a:srcRect t="8957" r="-3" b="39948"/>
          <a:stretch/>
        </p:blipFill>
        <p:spPr>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11" name="Picture 11">
            <a:extLst>
              <a:ext uri="{FF2B5EF4-FFF2-40B4-BE49-F238E27FC236}">
                <a16:creationId xmlns:a16="http://schemas.microsoft.com/office/drawing/2014/main" id="{133FE5C3-BCD8-6BED-8DE7-D976C830474A}"/>
              </a:ext>
            </a:extLst>
          </p:cNvPr>
          <p:cNvPicPr>
            <a:picLocks noChangeAspect="1"/>
          </p:cNvPicPr>
          <p:nvPr/>
        </p:nvPicPr>
        <p:blipFill rotWithShape="1">
          <a:blip r:embed="rId5"/>
          <a:srcRect t="18157" r="-2" b="-2"/>
          <a:stretch/>
        </p:blipFill>
        <p:spPr>
          <a:xfrm>
            <a:off x="5353049" y="2660089"/>
            <a:ext cx="6838950" cy="4197911"/>
          </a:xfrm>
          <a:custGeom>
            <a:avLst/>
            <a:gdLst/>
            <a:ahLst/>
            <a:cxnLst/>
            <a:rect l="l" t="t" r="r" b="b"/>
            <a:pathLst>
              <a:path w="6838950" h="4197911">
                <a:moveTo>
                  <a:pt x="1945141" y="0"/>
                </a:moveTo>
                <a:lnTo>
                  <a:pt x="1951364" y="0"/>
                </a:lnTo>
                <a:lnTo>
                  <a:pt x="3141155" y="0"/>
                </a:lnTo>
                <a:lnTo>
                  <a:pt x="4791200" y="0"/>
                </a:lnTo>
                <a:lnTo>
                  <a:pt x="6838950" y="0"/>
                </a:lnTo>
                <a:lnTo>
                  <a:pt x="6838950" y="4197911"/>
                </a:lnTo>
                <a:lnTo>
                  <a:pt x="0" y="4197911"/>
                </a:lnTo>
                <a:close/>
              </a:path>
            </a:pathLst>
          </a:custGeom>
        </p:spPr>
      </p:pic>
      <p:pic>
        <p:nvPicPr>
          <p:cNvPr id="9" name="Picture 9">
            <a:extLst>
              <a:ext uri="{FF2B5EF4-FFF2-40B4-BE49-F238E27FC236}">
                <a16:creationId xmlns:a16="http://schemas.microsoft.com/office/drawing/2014/main" id="{F4FC6FAB-F5CF-4EB7-E8EC-D365E5B6B6A0}"/>
              </a:ext>
            </a:extLst>
          </p:cNvPr>
          <p:cNvPicPr>
            <a:picLocks noChangeAspect="1"/>
          </p:cNvPicPr>
          <p:nvPr/>
        </p:nvPicPr>
        <p:blipFill rotWithShape="1">
          <a:blip r:embed="rId6"/>
          <a:srcRect t="28971" r="-1" b="15720"/>
          <a:stretch/>
        </p:blipFill>
        <p:spPr>
          <a:xfrm>
            <a:off x="2268501"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
        <p:nvSpPr>
          <p:cNvPr id="13" name="Content Placeholder 14">
            <a:extLst>
              <a:ext uri="{FF2B5EF4-FFF2-40B4-BE49-F238E27FC236}">
                <a16:creationId xmlns:a16="http://schemas.microsoft.com/office/drawing/2014/main" id="{A0DBE220-437F-3659-75A8-E622969F042A}"/>
              </a:ext>
            </a:extLst>
          </p:cNvPr>
          <p:cNvSpPr>
            <a:spLocks noGrp="1"/>
          </p:cNvSpPr>
          <p:nvPr>
            <p:ph idx="1"/>
          </p:nvPr>
        </p:nvSpPr>
        <p:spPr>
          <a:xfrm>
            <a:off x="437973" y="3505329"/>
            <a:ext cx="4746863" cy="2130364"/>
          </a:xfrm>
        </p:spPr>
        <p:txBody>
          <a:bodyPr anchor="ctr">
            <a:noAutofit/>
          </a:bodyPr>
          <a:lstStyle/>
          <a:p>
            <a:pPr marL="0" indent="0">
              <a:buNone/>
            </a:pPr>
            <a:r>
              <a:rPr lang="en-US">
                <a:solidFill>
                  <a:srgbClr val="FFFFFF"/>
                </a:solidFill>
                <a:cs typeface="Calibri" panose="020F0502020204030204"/>
              </a:rPr>
              <a:t>From sharing important lessons, to sharing their craft, to being featured in and giving feedback on student projects, Elders in Schools play many roles in the classroom.</a:t>
            </a:r>
          </a:p>
        </p:txBody>
      </p:sp>
    </p:spTree>
    <p:extLst>
      <p:ext uri="{BB962C8B-B14F-4D97-AF65-F5344CB8AC3E}">
        <p14:creationId xmlns:p14="http://schemas.microsoft.com/office/powerpoint/2010/main" val="1509627259"/>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338E2-1B95-2CA7-39CC-F9A1327686DD}"/>
              </a:ext>
            </a:extLst>
          </p:cNvPr>
          <p:cNvSpPr>
            <a:spLocks noGrp="1"/>
          </p:cNvSpPr>
          <p:nvPr>
            <p:ph type="title"/>
          </p:nvPr>
        </p:nvSpPr>
        <p:spPr>
          <a:xfrm>
            <a:off x="448056" y="685800"/>
            <a:ext cx="2807208" cy="1325563"/>
          </a:xfrm>
        </p:spPr>
        <p:txBody>
          <a:bodyPr vert="horz" lIns="91440" tIns="45720" rIns="91440" bIns="45720" rtlCol="0" anchor="ctr">
            <a:normAutofit/>
          </a:bodyPr>
          <a:lstStyle/>
          <a:p>
            <a:r>
              <a:rPr lang="en-US" sz="4000" b="1" kern="1200">
                <a:latin typeface="+mj-lt"/>
                <a:ea typeface="+mj-ea"/>
                <a:cs typeface="+mj-cs"/>
              </a:rPr>
              <a:t>Blanket Exercises</a:t>
            </a:r>
            <a:endParaRPr lang="en-US" sz="4000" b="1" kern="1200">
              <a:latin typeface="+mj-lt"/>
              <a:cs typeface="Calibri Light"/>
            </a:endParaRPr>
          </a:p>
        </p:txBody>
      </p:sp>
      <p:pic>
        <p:nvPicPr>
          <p:cNvPr id="6" name="Picture 6" descr="A picture containing person, indoor, ceiling, group&#10;&#10;Description automatically generated">
            <a:extLst>
              <a:ext uri="{FF2B5EF4-FFF2-40B4-BE49-F238E27FC236}">
                <a16:creationId xmlns:a16="http://schemas.microsoft.com/office/drawing/2014/main" id="{3DCF1B95-9CFC-E619-BC07-BC252A124961}"/>
              </a:ext>
            </a:extLst>
          </p:cNvPr>
          <p:cNvPicPr>
            <a:picLocks noGrp="1" noChangeAspect="1"/>
          </p:cNvPicPr>
          <p:nvPr>
            <p:ph sz="half" idx="1"/>
          </p:nvPr>
        </p:nvPicPr>
        <p:blipFill rotWithShape="1">
          <a:blip r:embed="rId2"/>
          <a:srcRect l="6146" r="24322"/>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sp>
        <p:nvSpPr>
          <p:cNvPr id="17" name="Content Placeholder 16">
            <a:extLst>
              <a:ext uri="{FF2B5EF4-FFF2-40B4-BE49-F238E27FC236}">
                <a16:creationId xmlns:a16="http://schemas.microsoft.com/office/drawing/2014/main" id="{24F955D5-E698-1725-614D-E08E25D9C9FC}"/>
              </a:ext>
            </a:extLst>
          </p:cNvPr>
          <p:cNvSpPr>
            <a:spLocks noGrp="1"/>
          </p:cNvSpPr>
          <p:nvPr>
            <p:ph sz="half" idx="2"/>
          </p:nvPr>
        </p:nvSpPr>
        <p:spPr>
          <a:xfrm>
            <a:off x="448056" y="2258568"/>
            <a:ext cx="2807208" cy="3922776"/>
          </a:xfrm>
        </p:spPr>
        <p:txBody>
          <a:bodyPr vert="horz" lIns="91440" tIns="45720" rIns="91440" bIns="45720" rtlCol="0" anchor="t">
            <a:noAutofit/>
          </a:bodyPr>
          <a:lstStyle/>
          <a:p>
            <a:r>
              <a:rPr lang="en-US" sz="2400">
                <a:cs typeface="Calibri"/>
              </a:rPr>
              <a:t>Conducted for grade 8 students at Superior Middle School as the culmination of their Heritage Fair projects</a:t>
            </a:r>
          </a:p>
          <a:p>
            <a:r>
              <a:rPr lang="en-US" sz="2400">
                <a:cs typeface="Calibri"/>
              </a:rPr>
              <a:t>Conducted for middle and high school students at NSER</a:t>
            </a:r>
          </a:p>
        </p:txBody>
      </p:sp>
      <p:pic>
        <p:nvPicPr>
          <p:cNvPr id="3" name="Picture 3" descr="A group of people in a room&#10;&#10;Description automatically generated">
            <a:extLst>
              <a:ext uri="{FF2B5EF4-FFF2-40B4-BE49-F238E27FC236}">
                <a16:creationId xmlns:a16="http://schemas.microsoft.com/office/drawing/2014/main" id="{F93769C0-BEF7-BB36-6CEF-A2DD2E27B105}"/>
              </a:ext>
            </a:extLst>
          </p:cNvPr>
          <p:cNvPicPr>
            <a:picLocks noChangeAspect="1"/>
          </p:cNvPicPr>
          <p:nvPr/>
        </p:nvPicPr>
        <p:blipFill rotWithShape="1">
          <a:blip r:embed="rId3"/>
          <a:srcRect t="5714" r="2" b="2"/>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5" name="Picture 5">
            <a:extLst>
              <a:ext uri="{FF2B5EF4-FFF2-40B4-BE49-F238E27FC236}">
                <a16:creationId xmlns:a16="http://schemas.microsoft.com/office/drawing/2014/main" id="{97885F2B-BBF6-3610-B464-CE747227FFF8}"/>
              </a:ext>
            </a:extLst>
          </p:cNvPr>
          <p:cNvPicPr>
            <a:picLocks noChangeAspect="1"/>
          </p:cNvPicPr>
          <p:nvPr/>
        </p:nvPicPr>
        <p:blipFill rotWithShape="1">
          <a:blip r:embed="rId4"/>
          <a:srcRect l="13706" r="17877" b="2"/>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pic>
        <p:nvPicPr>
          <p:cNvPr id="4" name="Picture 6" descr="A group of people in a room&#10;&#10;Description automatically generated">
            <a:extLst>
              <a:ext uri="{FF2B5EF4-FFF2-40B4-BE49-F238E27FC236}">
                <a16:creationId xmlns:a16="http://schemas.microsoft.com/office/drawing/2014/main" id="{98A895F3-A468-04A5-F363-054B060FCC5A}"/>
              </a:ext>
            </a:extLst>
          </p:cNvPr>
          <p:cNvPicPr>
            <a:picLocks noChangeAspect="1"/>
          </p:cNvPicPr>
          <p:nvPr/>
        </p:nvPicPr>
        <p:blipFill rotWithShape="1">
          <a:blip r:embed="rId3"/>
          <a:srcRect t="5268" r="-1" b="-1"/>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2220254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FAF68CB5-D519-4070-A998-B86F0FBC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person, floor&#10;&#10;Description automatically generated">
            <a:extLst>
              <a:ext uri="{FF2B5EF4-FFF2-40B4-BE49-F238E27FC236}">
                <a16:creationId xmlns:a16="http://schemas.microsoft.com/office/drawing/2014/main" id="{3B1C80D8-7A8E-8DF3-5989-DA71784CB8ED}"/>
              </a:ext>
            </a:extLst>
          </p:cNvPr>
          <p:cNvPicPr>
            <a:picLocks noChangeAspect="1"/>
          </p:cNvPicPr>
          <p:nvPr/>
        </p:nvPicPr>
        <p:blipFill rotWithShape="1">
          <a:blip r:embed="rId2"/>
          <a:srcRect t="21706" r="-3" b="3292"/>
          <a:stretch/>
        </p:blipFill>
        <p:spPr>
          <a:xfrm>
            <a:off x="312678" y="501986"/>
            <a:ext cx="2769973" cy="2769973"/>
          </a:xfrm>
          <a:custGeom>
            <a:avLst/>
            <a:gdLst/>
            <a:ahLst/>
            <a:cxnLst/>
            <a:rect l="l" t="t" r="r" b="b"/>
            <a:pathLst>
              <a:path w="2769973" h="2769973">
                <a:moveTo>
                  <a:pt x="133430" y="0"/>
                </a:moveTo>
                <a:lnTo>
                  <a:pt x="2636543" y="0"/>
                </a:lnTo>
                <a:cubicBezTo>
                  <a:pt x="2710234" y="0"/>
                  <a:pt x="2769973" y="59739"/>
                  <a:pt x="2769973" y="133430"/>
                </a:cubicBezTo>
                <a:lnTo>
                  <a:pt x="2769973" y="2636543"/>
                </a:lnTo>
                <a:cubicBezTo>
                  <a:pt x="2769973" y="2710234"/>
                  <a:pt x="2710234" y="2769973"/>
                  <a:pt x="2636543" y="2769973"/>
                </a:cubicBezTo>
                <a:lnTo>
                  <a:pt x="133430" y="2769973"/>
                </a:lnTo>
                <a:cubicBezTo>
                  <a:pt x="59739" y="2769973"/>
                  <a:pt x="0" y="2710234"/>
                  <a:pt x="0" y="2636543"/>
                </a:cubicBezTo>
                <a:lnTo>
                  <a:pt x="0" y="133430"/>
                </a:lnTo>
                <a:cubicBezTo>
                  <a:pt x="0" y="59739"/>
                  <a:pt x="59739" y="0"/>
                  <a:pt x="133430" y="0"/>
                </a:cubicBezTo>
                <a:close/>
              </a:path>
            </a:pathLst>
          </a:custGeom>
        </p:spPr>
      </p:pic>
      <p:pic>
        <p:nvPicPr>
          <p:cNvPr id="7" name="Picture 7" descr="A picture containing grass, outdoor, sky&#10;&#10;Description automatically generated">
            <a:extLst>
              <a:ext uri="{FF2B5EF4-FFF2-40B4-BE49-F238E27FC236}">
                <a16:creationId xmlns:a16="http://schemas.microsoft.com/office/drawing/2014/main" id="{2D38129F-0017-5C46-FE84-F540A55B8DDB}"/>
              </a:ext>
            </a:extLst>
          </p:cNvPr>
          <p:cNvPicPr>
            <a:picLocks noChangeAspect="1"/>
          </p:cNvPicPr>
          <p:nvPr/>
        </p:nvPicPr>
        <p:blipFill rotWithShape="1">
          <a:blip r:embed="rId3"/>
          <a:srcRect t="25001" r="-3" b="-3"/>
          <a:stretch/>
        </p:blipFill>
        <p:spPr>
          <a:xfrm>
            <a:off x="3276002" y="501987"/>
            <a:ext cx="2769973" cy="2769973"/>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6" name="Picture 6" descr="A picture containing outdoor&#10;&#10;Description automatically generated">
            <a:extLst>
              <a:ext uri="{FF2B5EF4-FFF2-40B4-BE49-F238E27FC236}">
                <a16:creationId xmlns:a16="http://schemas.microsoft.com/office/drawing/2014/main" id="{8E565825-8CB3-08CD-0D66-DC404F476542}"/>
              </a:ext>
            </a:extLst>
          </p:cNvPr>
          <p:cNvPicPr>
            <a:picLocks noChangeAspect="1"/>
          </p:cNvPicPr>
          <p:nvPr/>
        </p:nvPicPr>
        <p:blipFill rotWithShape="1">
          <a:blip r:embed="rId4"/>
          <a:srcRect t="21759" r="-3" b="3239"/>
          <a:stretch/>
        </p:blipFill>
        <p:spPr>
          <a:xfrm>
            <a:off x="312774" y="3429005"/>
            <a:ext cx="2769973" cy="2769973"/>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4" name="Picture 4">
            <a:extLst>
              <a:ext uri="{FF2B5EF4-FFF2-40B4-BE49-F238E27FC236}">
                <a16:creationId xmlns:a16="http://schemas.microsoft.com/office/drawing/2014/main" id="{C85FF7AF-E2BF-818C-1830-2243061EFDF7}"/>
              </a:ext>
            </a:extLst>
          </p:cNvPr>
          <p:cNvPicPr>
            <a:picLocks noChangeAspect="1"/>
          </p:cNvPicPr>
          <p:nvPr/>
        </p:nvPicPr>
        <p:blipFill rotWithShape="1">
          <a:blip r:embed="rId5"/>
          <a:srcRect t="5007" r="-3" b="19991"/>
          <a:stretch/>
        </p:blipFill>
        <p:spPr>
          <a:xfrm>
            <a:off x="3276003" y="3428994"/>
            <a:ext cx="2769973" cy="2769974"/>
          </a:xfrm>
          <a:custGeom>
            <a:avLst/>
            <a:gdLst/>
            <a:ahLst/>
            <a:cxnLst/>
            <a:rect l="l" t="t" r="r" b="b"/>
            <a:pathLst>
              <a:path w="3118718" h="3118719">
                <a:moveTo>
                  <a:pt x="127306" y="0"/>
                </a:moveTo>
                <a:lnTo>
                  <a:pt x="2991412" y="0"/>
                </a:lnTo>
                <a:cubicBezTo>
                  <a:pt x="3061721" y="0"/>
                  <a:pt x="3118718" y="56997"/>
                  <a:pt x="3118718" y="127306"/>
                </a:cubicBezTo>
                <a:lnTo>
                  <a:pt x="3118718" y="2991413"/>
                </a:lnTo>
                <a:cubicBezTo>
                  <a:pt x="3118718" y="3061722"/>
                  <a:pt x="3061721" y="3118719"/>
                  <a:pt x="2991412" y="3118719"/>
                </a:cubicBezTo>
                <a:lnTo>
                  <a:pt x="127306" y="3118719"/>
                </a:lnTo>
                <a:cubicBezTo>
                  <a:pt x="56997" y="3118719"/>
                  <a:pt x="0" y="3061722"/>
                  <a:pt x="0" y="2991413"/>
                </a:cubicBezTo>
                <a:lnTo>
                  <a:pt x="0" y="127306"/>
                </a:lnTo>
                <a:cubicBezTo>
                  <a:pt x="0" y="56997"/>
                  <a:pt x="56997" y="0"/>
                  <a:pt x="127306" y="0"/>
                </a:cubicBezTo>
                <a:close/>
              </a:path>
            </a:pathLst>
          </a:custGeom>
        </p:spPr>
      </p:pic>
      <p:sp>
        <p:nvSpPr>
          <p:cNvPr id="38" name="Arc 37">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36468">
            <a:off x="7783403" y="326268"/>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le 1">
            <a:extLst>
              <a:ext uri="{FF2B5EF4-FFF2-40B4-BE49-F238E27FC236}">
                <a16:creationId xmlns:a16="http://schemas.microsoft.com/office/drawing/2014/main" id="{C388E473-3CB9-1349-DED9-5D661AE40723}"/>
              </a:ext>
            </a:extLst>
          </p:cNvPr>
          <p:cNvSpPr>
            <a:spLocks noGrp="1"/>
          </p:cNvSpPr>
          <p:nvPr>
            <p:ph type="title"/>
          </p:nvPr>
        </p:nvSpPr>
        <p:spPr>
          <a:xfrm>
            <a:off x="6532728" y="486184"/>
            <a:ext cx="5015804" cy="1325563"/>
          </a:xfrm>
        </p:spPr>
        <p:txBody>
          <a:bodyPr>
            <a:normAutofit/>
          </a:bodyPr>
          <a:lstStyle/>
          <a:p>
            <a:r>
              <a:rPr lang="en-US" b="1">
                <a:cs typeface="Calibri Light"/>
              </a:rPr>
              <a:t>Am"</a:t>
            </a:r>
            <a:r>
              <a:rPr lang="en-US" b="1" i="1">
                <a:cs typeface="Calibri Light"/>
              </a:rPr>
              <a:t>bear"</a:t>
            </a:r>
            <a:r>
              <a:rPr lang="en-US" b="1">
                <a:cs typeface="Calibri Light"/>
              </a:rPr>
              <a:t>risters</a:t>
            </a:r>
          </a:p>
        </p:txBody>
      </p:sp>
      <p:sp>
        <p:nvSpPr>
          <p:cNvPr id="24" name="Content Placeholder 10">
            <a:extLst>
              <a:ext uri="{FF2B5EF4-FFF2-40B4-BE49-F238E27FC236}">
                <a16:creationId xmlns:a16="http://schemas.microsoft.com/office/drawing/2014/main" id="{3E354A04-9760-FC65-499C-35ED3CC902CD}"/>
              </a:ext>
            </a:extLst>
          </p:cNvPr>
          <p:cNvSpPr>
            <a:spLocks noGrp="1"/>
          </p:cNvSpPr>
          <p:nvPr>
            <p:ph idx="1"/>
          </p:nvPr>
        </p:nvSpPr>
        <p:spPr>
          <a:xfrm>
            <a:off x="6532728" y="1946684"/>
            <a:ext cx="5015804" cy="4351338"/>
          </a:xfrm>
        </p:spPr>
        <p:txBody>
          <a:bodyPr vert="horz" lIns="91440" tIns="45720" rIns="91440" bIns="45720" rtlCol="0" anchor="t">
            <a:noAutofit/>
          </a:bodyPr>
          <a:lstStyle/>
          <a:p>
            <a:pPr marL="0" indent="0">
              <a:buNone/>
            </a:pPr>
            <a:r>
              <a:rPr lang="en-US" sz="2000" dirty="0">
                <a:ea typeface="+mn-lt"/>
                <a:cs typeface="+mn-lt"/>
              </a:rPr>
              <a:t>Two </a:t>
            </a:r>
            <a:r>
              <a:rPr lang="en-US" sz="2000" dirty="0" err="1">
                <a:ea typeface="+mn-lt"/>
                <a:cs typeface="+mn-lt"/>
              </a:rPr>
              <a:t>Am”bear”risters</a:t>
            </a:r>
            <a:r>
              <a:rPr lang="en-US" sz="2000" dirty="0">
                <a:ea typeface="+mn-lt"/>
                <a:cs typeface="+mn-lt"/>
              </a:rPr>
              <a:t> have been busy visiting schools throughout ASD-N. Their aim is to help students learn about the strong, vibrant culture of Indigenous peoples and nations with a specific focus on Mi’kmaq Nations. They also help to teach our youngest students about the hardships Indigenous people face and how everyone, young and old, can be an ally. They will also be making their way to WIPCE in Adelaide Australia to present their work to educators from all over the world. </a:t>
            </a:r>
            <a:endParaRPr lang="en-US" sz="2000" dirty="0">
              <a:cs typeface="Calibri"/>
            </a:endParaRPr>
          </a:p>
          <a:p>
            <a:pPr marL="0" indent="0">
              <a:buNone/>
            </a:pPr>
            <a:r>
              <a:rPr lang="en-US" sz="2000" dirty="0">
                <a:cs typeface="Calibri"/>
              </a:rPr>
              <a:t>Meanwhile, after two years of work at NSEE, one patient </a:t>
            </a:r>
            <a:r>
              <a:rPr lang="en-US" sz="2000" dirty="0" err="1">
                <a:cs typeface="Calibri"/>
              </a:rPr>
              <a:t>am"bear"ister</a:t>
            </a:r>
            <a:r>
              <a:rPr lang="en-US" sz="2000" dirty="0">
                <a:cs typeface="Calibri"/>
              </a:rPr>
              <a:t> finally received his name in a traditional naming ceremony – meet </a:t>
            </a:r>
            <a:r>
              <a:rPr lang="en-US" sz="2000" i="1" dirty="0" err="1">
                <a:cs typeface="Calibri" panose="020F0502020204030204"/>
              </a:rPr>
              <a:t>Elapalin</a:t>
            </a:r>
            <a:r>
              <a:rPr lang="en-US" sz="2000" dirty="0">
                <a:cs typeface="Calibri" panose="020F0502020204030204"/>
              </a:rPr>
              <a:t>, which means </a:t>
            </a:r>
            <a:r>
              <a:rPr lang="en-US" sz="2000" i="1" dirty="0">
                <a:cs typeface="Calibri" panose="020F0502020204030204"/>
              </a:rPr>
              <a:t>Splash</a:t>
            </a:r>
            <a:r>
              <a:rPr lang="en-US" sz="2000" dirty="0">
                <a:cs typeface="Calibri" panose="020F0502020204030204"/>
              </a:rPr>
              <a:t> in Mi'kmaw.</a:t>
            </a:r>
          </a:p>
        </p:txBody>
      </p:sp>
    </p:spTree>
    <p:extLst>
      <p:ext uri="{BB962C8B-B14F-4D97-AF65-F5344CB8AC3E}">
        <p14:creationId xmlns:p14="http://schemas.microsoft.com/office/powerpoint/2010/main" val="1482018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person, dancer&#10;&#10;Description automatically generated">
            <a:extLst>
              <a:ext uri="{FF2B5EF4-FFF2-40B4-BE49-F238E27FC236}">
                <a16:creationId xmlns:a16="http://schemas.microsoft.com/office/drawing/2014/main" id="{C84E87DF-CCBA-441D-E455-3C0C9B0CD3E7}"/>
              </a:ext>
            </a:extLst>
          </p:cNvPr>
          <p:cNvPicPr>
            <a:picLocks noChangeAspect="1"/>
          </p:cNvPicPr>
          <p:nvPr/>
        </p:nvPicPr>
        <p:blipFill rotWithShape="1">
          <a:blip r:embed="rId2"/>
          <a:srcRect t="4822" r="-1" b="14983"/>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5" name="Picture 5">
            <a:extLst>
              <a:ext uri="{FF2B5EF4-FFF2-40B4-BE49-F238E27FC236}">
                <a16:creationId xmlns:a16="http://schemas.microsoft.com/office/drawing/2014/main" id="{A2256398-6C45-D11D-C45A-DDA9E483A5BC}"/>
              </a:ext>
            </a:extLst>
          </p:cNvPr>
          <p:cNvPicPr>
            <a:picLocks noChangeAspect="1"/>
          </p:cNvPicPr>
          <p:nvPr/>
        </p:nvPicPr>
        <p:blipFill rotWithShape="1">
          <a:blip r:embed="rId3"/>
          <a:srcRect t="8915" r="-2" b="-2"/>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8" name="Picture 8">
            <a:extLst>
              <a:ext uri="{FF2B5EF4-FFF2-40B4-BE49-F238E27FC236}">
                <a16:creationId xmlns:a16="http://schemas.microsoft.com/office/drawing/2014/main" id="{C8F6C6DB-5E97-47C3-D68C-6D6F5B15B4A9}"/>
              </a:ext>
            </a:extLst>
          </p:cNvPr>
          <p:cNvPicPr>
            <a:picLocks noChangeAspect="1"/>
          </p:cNvPicPr>
          <p:nvPr/>
        </p:nvPicPr>
        <p:blipFill rotWithShape="1">
          <a:blip r:embed="rId4"/>
          <a:srcRect l="18911" r="3" b="3"/>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2" name="Title 1">
            <a:extLst>
              <a:ext uri="{FF2B5EF4-FFF2-40B4-BE49-F238E27FC236}">
                <a16:creationId xmlns:a16="http://schemas.microsoft.com/office/drawing/2014/main" id="{BFE9F258-D974-CA9F-02C5-05A5888F048F}"/>
              </a:ext>
            </a:extLst>
          </p:cNvPr>
          <p:cNvSpPr>
            <a:spLocks noGrp="1"/>
          </p:cNvSpPr>
          <p:nvPr>
            <p:ph type="title"/>
          </p:nvPr>
        </p:nvSpPr>
        <p:spPr>
          <a:xfrm>
            <a:off x="448056" y="685800"/>
            <a:ext cx="2807208" cy="1325563"/>
          </a:xfrm>
        </p:spPr>
        <p:txBody>
          <a:bodyPr>
            <a:normAutofit/>
          </a:bodyPr>
          <a:lstStyle/>
          <a:p>
            <a:r>
              <a:rPr lang="en-US" sz="2800" b="1" dirty="0" err="1">
                <a:cs typeface="Calibri Light"/>
              </a:rPr>
              <a:t>Mawi'omi's</a:t>
            </a:r>
            <a:r>
              <a:rPr lang="en-US" sz="2800" b="1" dirty="0">
                <a:cs typeface="Calibri Light"/>
              </a:rPr>
              <a:t>- Pow Wows</a:t>
            </a:r>
          </a:p>
        </p:txBody>
      </p:sp>
      <p:sp>
        <p:nvSpPr>
          <p:cNvPr id="12" name="Content Placeholder 11">
            <a:extLst>
              <a:ext uri="{FF2B5EF4-FFF2-40B4-BE49-F238E27FC236}">
                <a16:creationId xmlns:a16="http://schemas.microsoft.com/office/drawing/2014/main" id="{52968584-1F0D-2A33-0480-9344ED43F97A}"/>
              </a:ext>
            </a:extLst>
          </p:cNvPr>
          <p:cNvSpPr>
            <a:spLocks noGrp="1"/>
          </p:cNvSpPr>
          <p:nvPr>
            <p:ph idx="1"/>
          </p:nvPr>
        </p:nvSpPr>
        <p:spPr>
          <a:xfrm>
            <a:off x="448056" y="2258568"/>
            <a:ext cx="2807208" cy="3922776"/>
          </a:xfrm>
        </p:spPr>
        <p:txBody>
          <a:bodyPr vert="horz" lIns="91440" tIns="45720" rIns="91440" bIns="45720" rtlCol="0" anchor="t">
            <a:normAutofit lnSpcReduction="10000"/>
          </a:bodyPr>
          <a:lstStyle/>
          <a:p>
            <a:r>
              <a:rPr lang="en-US" sz="2400" dirty="0">
                <a:cs typeface="Calibri"/>
              </a:rPr>
              <a:t>Hosted at NSER, organized by Liam Watson</a:t>
            </a:r>
          </a:p>
          <a:p>
            <a:r>
              <a:rPr lang="en-US" sz="2400" dirty="0">
                <a:cs typeface="Calibri"/>
              </a:rPr>
              <a:t>Hosted at EWG, organized by Rosalie Barlow</a:t>
            </a:r>
          </a:p>
          <a:p>
            <a:r>
              <a:rPr lang="en-US" sz="2400" dirty="0">
                <a:cs typeface="Calibri"/>
              </a:rPr>
              <a:t>ASD-N supported both planning committees and provided funding for drum groups</a:t>
            </a:r>
          </a:p>
        </p:txBody>
      </p:sp>
    </p:spTree>
    <p:extLst>
      <p:ext uri="{BB962C8B-B14F-4D97-AF65-F5344CB8AC3E}">
        <p14:creationId xmlns:p14="http://schemas.microsoft.com/office/powerpoint/2010/main" val="3596040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FF651-41D5-3F01-0A40-9C4701D37D05}"/>
              </a:ext>
            </a:extLst>
          </p:cNvPr>
          <p:cNvSpPr>
            <a:spLocks noGrp="1"/>
          </p:cNvSpPr>
          <p:nvPr>
            <p:ph type="title"/>
          </p:nvPr>
        </p:nvSpPr>
        <p:spPr>
          <a:xfrm>
            <a:off x="798830" y="150744"/>
            <a:ext cx="4368602" cy="718591"/>
          </a:xfrm>
        </p:spPr>
        <p:txBody>
          <a:bodyPr vert="horz" lIns="91440" tIns="45720" rIns="91440" bIns="45720" rtlCol="0" anchor="b">
            <a:normAutofit fontScale="90000"/>
          </a:bodyPr>
          <a:lstStyle/>
          <a:p>
            <a:r>
              <a:rPr lang="en-US" sz="5400"/>
              <a:t>Overview</a:t>
            </a:r>
          </a:p>
        </p:txBody>
      </p:sp>
      <p:sp>
        <p:nvSpPr>
          <p:cNvPr id="3" name="Content Placeholder 2">
            <a:extLst>
              <a:ext uri="{FF2B5EF4-FFF2-40B4-BE49-F238E27FC236}">
                <a16:creationId xmlns:a16="http://schemas.microsoft.com/office/drawing/2014/main" id="{F77AE119-2F91-789C-D923-B8FA598E873B}"/>
              </a:ext>
            </a:extLst>
          </p:cNvPr>
          <p:cNvSpPr>
            <a:spLocks noGrp="1"/>
          </p:cNvSpPr>
          <p:nvPr>
            <p:ph sz="half" idx="1"/>
          </p:nvPr>
        </p:nvSpPr>
        <p:spPr>
          <a:xfrm>
            <a:off x="640080" y="983774"/>
            <a:ext cx="4243589" cy="4527168"/>
          </a:xfrm>
        </p:spPr>
        <p:txBody>
          <a:bodyPr vert="horz" lIns="91440" tIns="45720" rIns="91440" bIns="45720" rtlCol="0" anchor="t">
            <a:noAutofit/>
          </a:bodyPr>
          <a:lstStyle/>
          <a:p>
            <a:r>
              <a:rPr lang="en-US" sz="2400" dirty="0"/>
              <a:t>Professional Learning</a:t>
            </a:r>
            <a:endParaRPr lang="en-US" sz="2400" dirty="0">
              <a:cs typeface="Calibri"/>
            </a:endParaRPr>
          </a:p>
          <a:p>
            <a:r>
              <a:rPr lang="en-US" sz="2400" dirty="0"/>
              <a:t>Enhancement Agreement</a:t>
            </a:r>
            <a:endParaRPr lang="en-US" sz="2400" dirty="0">
              <a:cs typeface="Calibri"/>
            </a:endParaRPr>
          </a:p>
          <a:p>
            <a:r>
              <a:rPr lang="en-US" sz="2400" dirty="0"/>
              <a:t>DWF Legacy District for Reconciliation Partnership</a:t>
            </a:r>
            <a:endParaRPr lang="en-US" sz="2400" dirty="0">
              <a:cs typeface="Calibri"/>
            </a:endParaRPr>
          </a:p>
          <a:p>
            <a:r>
              <a:rPr lang="en-US" sz="2400" dirty="0"/>
              <a:t>Truth and Reconciliation Week</a:t>
            </a:r>
            <a:endParaRPr lang="en-US" sz="2400" dirty="0">
              <a:cs typeface="Calibri"/>
            </a:endParaRPr>
          </a:p>
          <a:p>
            <a:r>
              <a:rPr lang="en-US" sz="2400" dirty="0"/>
              <a:t>Elders in Schools</a:t>
            </a:r>
            <a:endParaRPr lang="en-US" sz="2400" dirty="0">
              <a:cs typeface="Calibri"/>
            </a:endParaRPr>
          </a:p>
          <a:p>
            <a:r>
              <a:rPr lang="en-US" sz="2400" dirty="0" err="1">
                <a:cs typeface="Calibri"/>
              </a:rPr>
              <a:t>Mawi'omi's</a:t>
            </a:r>
            <a:r>
              <a:rPr lang="en-US" sz="2400" dirty="0">
                <a:cs typeface="Calibri"/>
              </a:rPr>
              <a:t> (Pow Wow's)</a:t>
            </a:r>
          </a:p>
          <a:p>
            <a:r>
              <a:rPr lang="en-US" sz="2400" dirty="0"/>
              <a:t>Blanket Exercises</a:t>
            </a:r>
            <a:endParaRPr lang="en-US" sz="2400" dirty="0">
              <a:cs typeface="Calibri"/>
            </a:endParaRPr>
          </a:p>
          <a:p>
            <a:r>
              <a:rPr lang="en-US" sz="2400" dirty="0" err="1"/>
              <a:t>Am"bear"isters</a:t>
            </a:r>
            <a:endParaRPr lang="en-US" sz="2400" dirty="0">
              <a:cs typeface="Calibri"/>
            </a:endParaRPr>
          </a:p>
          <a:p>
            <a:r>
              <a:rPr lang="en-US" sz="2400" dirty="0"/>
              <a:t>Partnerships</a:t>
            </a:r>
          </a:p>
          <a:p>
            <a:r>
              <a:rPr lang="en-US" sz="2400" dirty="0">
                <a:cs typeface="Calibri"/>
              </a:rPr>
              <a:t>Tell Them From me</a:t>
            </a:r>
          </a:p>
          <a:p>
            <a:r>
              <a:rPr lang="en-US" sz="2400" dirty="0">
                <a:cs typeface="Calibri"/>
              </a:rPr>
              <a:t>Challenges &amp; Areas For Growth</a:t>
            </a:r>
          </a:p>
        </p:txBody>
      </p:sp>
      <p:pic>
        <p:nvPicPr>
          <p:cNvPr id="5" name="Picture 5">
            <a:extLst>
              <a:ext uri="{FF2B5EF4-FFF2-40B4-BE49-F238E27FC236}">
                <a16:creationId xmlns:a16="http://schemas.microsoft.com/office/drawing/2014/main" id="{77F162C2-FB59-4D2D-11C1-2611501B3944}"/>
              </a:ext>
            </a:extLst>
          </p:cNvPr>
          <p:cNvPicPr>
            <a:picLocks noGrp="1" noChangeAspect="1"/>
          </p:cNvPicPr>
          <p:nvPr>
            <p:ph sz="half" idx="2"/>
          </p:nvPr>
        </p:nvPicPr>
        <p:blipFill rotWithShape="1">
          <a:blip r:embed="rId2"/>
          <a:srcRect r="-1" b="304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40568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749541-3130-E751-4446-4FA6F64657FD}"/>
              </a:ext>
            </a:extLst>
          </p:cNvPr>
          <p:cNvSpPr>
            <a:spLocks noGrp="1"/>
          </p:cNvSpPr>
          <p:nvPr>
            <p:ph type="title"/>
          </p:nvPr>
        </p:nvSpPr>
        <p:spPr>
          <a:xfrm>
            <a:off x="640080" y="325369"/>
            <a:ext cx="4368602" cy="1956841"/>
          </a:xfrm>
        </p:spPr>
        <p:txBody>
          <a:bodyPr anchor="b">
            <a:normAutofit/>
          </a:bodyPr>
          <a:lstStyle/>
          <a:p>
            <a:r>
              <a:rPr lang="en-US" sz="5000">
                <a:cs typeface="Calibri Light"/>
              </a:rPr>
              <a:t>Mi'kmaq Grand Council Flags</a:t>
            </a:r>
            <a:endParaRPr lang="en-US" sz="5000"/>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2BF9125-A5B4-C243-D30C-6EF7247A6651}"/>
              </a:ext>
            </a:extLst>
          </p:cNvPr>
          <p:cNvSpPr>
            <a:spLocks noGrp="1"/>
          </p:cNvSpPr>
          <p:nvPr>
            <p:ph idx="1"/>
          </p:nvPr>
        </p:nvSpPr>
        <p:spPr>
          <a:xfrm>
            <a:off x="417830" y="2714149"/>
            <a:ext cx="7370964" cy="3923918"/>
          </a:xfrm>
        </p:spPr>
        <p:txBody>
          <a:bodyPr vert="horz" lIns="91440" tIns="45720" rIns="91440" bIns="45720" rtlCol="0" anchor="t">
            <a:noAutofit/>
          </a:bodyPr>
          <a:lstStyle/>
          <a:p>
            <a:r>
              <a:rPr lang="en-US" sz="2000" dirty="0">
                <a:ea typeface="Calibri"/>
                <a:cs typeface="Calibri"/>
              </a:rPr>
              <a:t>6 schools in ASD-N have raised the MGC flag permanently </a:t>
            </a:r>
          </a:p>
          <a:p>
            <a:pPr lvl="1"/>
            <a:r>
              <a:rPr lang="en-US" sz="2000" dirty="0">
                <a:ea typeface="Calibri"/>
                <a:cs typeface="Calibri"/>
              </a:rPr>
              <a:t>Rexton Elementary</a:t>
            </a:r>
          </a:p>
          <a:p>
            <a:pPr lvl="1"/>
            <a:r>
              <a:rPr lang="en-US" sz="2000" dirty="0">
                <a:ea typeface="Calibri"/>
                <a:cs typeface="Calibri"/>
              </a:rPr>
              <a:t>Eleanor W. Graham </a:t>
            </a:r>
          </a:p>
          <a:p>
            <a:pPr lvl="1"/>
            <a:r>
              <a:rPr lang="en-US" sz="2000" dirty="0">
                <a:ea typeface="Calibri"/>
                <a:cs typeface="Calibri"/>
              </a:rPr>
              <a:t>Bonar Law Memorial</a:t>
            </a:r>
          </a:p>
          <a:p>
            <a:pPr lvl="1"/>
            <a:r>
              <a:rPr lang="en-US" sz="2000" dirty="0">
                <a:ea typeface="Calibri"/>
                <a:cs typeface="Calibri"/>
              </a:rPr>
              <a:t>Nelson Rural</a:t>
            </a:r>
          </a:p>
          <a:p>
            <a:pPr lvl="1"/>
            <a:r>
              <a:rPr lang="en-US" sz="2000" dirty="0">
                <a:ea typeface="Calibri"/>
                <a:cs typeface="Calibri"/>
              </a:rPr>
              <a:t>North &amp; South </a:t>
            </a:r>
            <a:r>
              <a:rPr lang="en-US" sz="2000" dirty="0" err="1">
                <a:ea typeface="Calibri"/>
                <a:cs typeface="Calibri"/>
              </a:rPr>
              <a:t>Esk</a:t>
            </a:r>
            <a:r>
              <a:rPr lang="en-US" sz="2000" dirty="0">
                <a:ea typeface="Calibri"/>
                <a:cs typeface="Calibri"/>
              </a:rPr>
              <a:t> Regional High</a:t>
            </a:r>
          </a:p>
          <a:p>
            <a:pPr lvl="1"/>
            <a:r>
              <a:rPr lang="en-US" sz="2000" dirty="0">
                <a:ea typeface="Calibri"/>
                <a:cs typeface="Calibri"/>
              </a:rPr>
              <a:t>Sugarloaf Senior High School</a:t>
            </a:r>
          </a:p>
          <a:p>
            <a:r>
              <a:rPr lang="en-US" sz="2000" dirty="0">
                <a:ea typeface="Calibri"/>
                <a:cs typeface="Calibri"/>
              </a:rPr>
              <a:t>3 more in progress</a:t>
            </a:r>
          </a:p>
          <a:p>
            <a:pPr lvl="1"/>
            <a:r>
              <a:rPr lang="en-US" sz="2000" dirty="0">
                <a:ea typeface="Calibri"/>
                <a:cs typeface="Calibri"/>
              </a:rPr>
              <a:t>Dalhousie Regional High School</a:t>
            </a:r>
          </a:p>
          <a:p>
            <a:pPr lvl="1"/>
            <a:r>
              <a:rPr lang="en-US" sz="2000" dirty="0">
                <a:ea typeface="Calibri"/>
                <a:cs typeface="Calibri"/>
              </a:rPr>
              <a:t>Millerton School</a:t>
            </a:r>
          </a:p>
          <a:p>
            <a:pPr lvl="1"/>
            <a:r>
              <a:rPr lang="en-US" sz="2000" dirty="0" err="1">
                <a:ea typeface="Calibri"/>
                <a:cs typeface="Calibri"/>
              </a:rPr>
              <a:t>Tabusintac</a:t>
            </a:r>
            <a:r>
              <a:rPr lang="en-US" sz="2000" dirty="0">
                <a:ea typeface="Calibri"/>
                <a:cs typeface="Calibri"/>
              </a:rPr>
              <a:t> School</a:t>
            </a:r>
          </a:p>
          <a:p>
            <a:endParaRPr lang="en-US" sz="1500">
              <a:ea typeface="Calibri"/>
              <a:cs typeface="Calibri"/>
            </a:endParaRPr>
          </a:p>
        </p:txBody>
      </p:sp>
      <p:pic>
        <p:nvPicPr>
          <p:cNvPr id="4" name="Picture 6" descr="A picture containing sky, outdoor, flag&#10;&#10;Description automatically generated">
            <a:extLst>
              <a:ext uri="{FF2B5EF4-FFF2-40B4-BE49-F238E27FC236}">
                <a16:creationId xmlns:a16="http://schemas.microsoft.com/office/drawing/2014/main" id="{931AC3A7-B599-AF8D-848A-12FEF6917B43}"/>
              </a:ext>
            </a:extLst>
          </p:cNvPr>
          <p:cNvPicPr>
            <a:picLocks noChangeAspect="1"/>
          </p:cNvPicPr>
          <p:nvPr/>
        </p:nvPicPr>
        <p:blipFill rotWithShape="1">
          <a:blip r:embed="rId2"/>
          <a:srcRect r="-1" b="25226"/>
          <a:stretch/>
        </p:blipFill>
        <p:spPr>
          <a:xfrm>
            <a:off x="6708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83115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38D8C1-1E21-270B-0005-C7D0284AB4DB}"/>
              </a:ext>
            </a:extLst>
          </p:cNvPr>
          <p:cNvSpPr>
            <a:spLocks noGrp="1"/>
          </p:cNvSpPr>
          <p:nvPr>
            <p:ph type="title"/>
          </p:nvPr>
        </p:nvSpPr>
        <p:spPr>
          <a:xfrm>
            <a:off x="838200" y="365125"/>
            <a:ext cx="5558489" cy="1016001"/>
          </a:xfrm>
        </p:spPr>
        <p:txBody>
          <a:bodyPr>
            <a:normAutofit/>
          </a:bodyPr>
          <a:lstStyle/>
          <a:p>
            <a:r>
              <a:rPr lang="en-US">
                <a:cs typeface="Calibri Light"/>
              </a:rPr>
              <a:t>Partnerships</a:t>
            </a:r>
          </a:p>
        </p:txBody>
      </p:sp>
      <p:sp>
        <p:nvSpPr>
          <p:cNvPr id="6"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DC58289-6720-09D3-1F5B-3A8899738983}"/>
              </a:ext>
            </a:extLst>
          </p:cNvPr>
          <p:cNvSpPr>
            <a:spLocks noGrp="1"/>
          </p:cNvSpPr>
          <p:nvPr>
            <p:ph idx="1"/>
          </p:nvPr>
        </p:nvSpPr>
        <p:spPr>
          <a:xfrm>
            <a:off x="838200" y="1381125"/>
            <a:ext cx="5558489" cy="4351338"/>
          </a:xfrm>
        </p:spPr>
        <p:txBody>
          <a:bodyPr vert="horz" lIns="91440" tIns="45720" rIns="91440" bIns="45720" rtlCol="0" anchor="t">
            <a:noAutofit/>
          </a:bodyPr>
          <a:lstStyle/>
          <a:p>
            <a:r>
              <a:rPr lang="en-US" sz="2000" dirty="0">
                <a:cs typeface="Calibri"/>
              </a:rPr>
              <a:t>Early Childhood</a:t>
            </a:r>
            <a:endParaRPr lang="en-US" sz="2000" dirty="0">
              <a:ea typeface="Calibri"/>
              <a:cs typeface="Calibri"/>
            </a:endParaRPr>
          </a:p>
          <a:p>
            <a:pPr lvl="1"/>
            <a:r>
              <a:rPr lang="en-US" sz="2000" dirty="0">
                <a:cs typeface="Calibri"/>
              </a:rPr>
              <a:t>Professional learning provided for early childhood educators</a:t>
            </a:r>
            <a:endParaRPr lang="en-US" sz="2000" dirty="0">
              <a:ea typeface="Calibri"/>
              <a:cs typeface="Calibri"/>
            </a:endParaRPr>
          </a:p>
          <a:p>
            <a:r>
              <a:rPr lang="en-US" sz="2000" dirty="0">
                <a:cs typeface="Calibri"/>
              </a:rPr>
              <a:t>University of New Brunswick</a:t>
            </a:r>
            <a:endParaRPr lang="en-US" sz="2000" dirty="0">
              <a:ea typeface="Calibri"/>
              <a:cs typeface="Calibri"/>
            </a:endParaRPr>
          </a:p>
          <a:p>
            <a:pPr lvl="1"/>
            <a:r>
              <a:rPr lang="en-US" sz="2000" dirty="0">
                <a:cs typeface="Calibri"/>
              </a:rPr>
              <a:t>Seminar session provided for First Nations Education cohort</a:t>
            </a:r>
            <a:endParaRPr lang="en-US" sz="2000" dirty="0">
              <a:ea typeface="Calibri"/>
              <a:cs typeface="Calibri"/>
            </a:endParaRPr>
          </a:p>
          <a:p>
            <a:r>
              <a:rPr lang="en-US" sz="2000" dirty="0" err="1">
                <a:cs typeface="Calibri"/>
              </a:rPr>
              <a:t>Elsipogtog</a:t>
            </a:r>
            <a:r>
              <a:rPr lang="en-US" sz="2000" dirty="0">
                <a:cs typeface="Calibri"/>
              </a:rPr>
              <a:t> School</a:t>
            </a:r>
            <a:endParaRPr lang="en-US" sz="2000" dirty="0">
              <a:ea typeface="Calibri"/>
              <a:cs typeface="Calibri"/>
            </a:endParaRPr>
          </a:p>
          <a:p>
            <a:pPr lvl="1"/>
            <a:r>
              <a:rPr lang="en-US" sz="2000" dirty="0">
                <a:cs typeface="Calibri"/>
              </a:rPr>
              <a:t>Provided support for educators piloting </a:t>
            </a:r>
            <a:r>
              <a:rPr lang="en-US" sz="2000" dirty="0" err="1">
                <a:cs typeface="Calibri"/>
              </a:rPr>
              <a:t>PowerPlay</a:t>
            </a:r>
            <a:r>
              <a:rPr lang="en-US" sz="2000" dirty="0">
                <a:cs typeface="Calibri"/>
              </a:rPr>
              <a:t> Young Entrepreneurs</a:t>
            </a:r>
            <a:endParaRPr lang="en-US" sz="2000" dirty="0">
              <a:ea typeface="Calibri"/>
              <a:cs typeface="Calibri"/>
            </a:endParaRPr>
          </a:p>
          <a:p>
            <a:r>
              <a:rPr lang="en-US" sz="2000" dirty="0">
                <a:cs typeface="Calibri"/>
              </a:rPr>
              <a:t>MAWIW</a:t>
            </a:r>
            <a:endParaRPr lang="en-US" sz="2000" dirty="0">
              <a:ea typeface="Calibri"/>
              <a:cs typeface="Calibri"/>
            </a:endParaRPr>
          </a:p>
          <a:p>
            <a:pPr lvl="1"/>
            <a:r>
              <a:rPr lang="en-US" sz="2000" dirty="0">
                <a:cs typeface="Calibri"/>
              </a:rPr>
              <a:t>Partnered for event at Queen Elizabeth Park on National Day for Truth and Reconciliation</a:t>
            </a:r>
            <a:endParaRPr lang="en-US" sz="2000" dirty="0">
              <a:ea typeface="Calibri"/>
              <a:cs typeface="Calibri"/>
            </a:endParaRPr>
          </a:p>
          <a:p>
            <a:r>
              <a:rPr lang="en-US" sz="2000" dirty="0">
                <a:cs typeface="Calibri"/>
              </a:rPr>
              <a:t>Community Approach to Education </a:t>
            </a:r>
            <a:endParaRPr lang="en-US" sz="2000" dirty="0">
              <a:ea typeface="Calibri"/>
              <a:cs typeface="Calibri"/>
            </a:endParaRPr>
          </a:p>
          <a:p>
            <a:r>
              <a:rPr lang="en-US" sz="2000" dirty="0">
                <a:cs typeface="Calibri"/>
              </a:rPr>
              <a:t>Enhanced First Nation Education &amp; Services Agreement</a:t>
            </a:r>
          </a:p>
          <a:p>
            <a:endParaRPr lang="en-US" sz="1300">
              <a:cs typeface="Calibri"/>
            </a:endParaRPr>
          </a:p>
        </p:txBody>
      </p:sp>
      <p:sp>
        <p:nvSpPr>
          <p:cNvPr id="7"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1"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3"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9302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CA8C3D-FA1F-C65B-908D-7B4FDF03B48C}"/>
              </a:ext>
            </a:extLst>
          </p:cNvPr>
          <p:cNvSpPr>
            <a:spLocks noGrp="1"/>
          </p:cNvSpPr>
          <p:nvPr>
            <p:ph type="title"/>
          </p:nvPr>
        </p:nvSpPr>
        <p:spPr>
          <a:xfrm>
            <a:off x="838201" y="345810"/>
            <a:ext cx="5120561" cy="1325563"/>
          </a:xfrm>
        </p:spPr>
        <p:txBody>
          <a:bodyPr>
            <a:normAutofit/>
          </a:bodyPr>
          <a:lstStyle/>
          <a:p>
            <a:r>
              <a:rPr lang="en-US">
                <a:ea typeface="Calibri Light"/>
                <a:cs typeface="Calibri Light"/>
              </a:rPr>
              <a:t>Community Approach to Education</a:t>
            </a:r>
            <a:endParaRPr lang="en-US"/>
          </a:p>
        </p:txBody>
      </p:sp>
      <p:sp>
        <p:nvSpPr>
          <p:cNvPr id="3" name="Content Placeholder 2">
            <a:extLst>
              <a:ext uri="{FF2B5EF4-FFF2-40B4-BE49-F238E27FC236}">
                <a16:creationId xmlns:a16="http://schemas.microsoft.com/office/drawing/2014/main" id="{F652FD33-D2B1-44A9-C608-34B63039A7BA}"/>
              </a:ext>
            </a:extLst>
          </p:cNvPr>
          <p:cNvSpPr>
            <a:spLocks noGrp="1"/>
          </p:cNvSpPr>
          <p:nvPr>
            <p:ph idx="1"/>
          </p:nvPr>
        </p:nvSpPr>
        <p:spPr>
          <a:xfrm>
            <a:off x="219077" y="1571625"/>
            <a:ext cx="6179632" cy="5303838"/>
          </a:xfrm>
        </p:spPr>
        <p:txBody>
          <a:bodyPr vert="horz" lIns="91440" tIns="45720" rIns="91440" bIns="45720" rtlCol="0" anchor="t">
            <a:noAutofit/>
          </a:bodyPr>
          <a:lstStyle/>
          <a:p>
            <a:endParaRPr lang="en-US" sz="2000" dirty="0">
              <a:ea typeface="Calibri"/>
              <a:cs typeface="Calibri"/>
            </a:endParaRPr>
          </a:p>
          <a:p>
            <a:r>
              <a:rPr lang="en-US" sz="1400" dirty="0" err="1">
                <a:ea typeface="Calibri"/>
                <a:cs typeface="Calibri"/>
              </a:rPr>
              <a:t>Esgenoopetitj</a:t>
            </a:r>
            <a:r>
              <a:rPr lang="en-US" sz="1400" dirty="0">
                <a:ea typeface="Calibri"/>
                <a:cs typeface="Calibri"/>
              </a:rPr>
              <a:t> Site</a:t>
            </a:r>
          </a:p>
          <a:p>
            <a:pPr lvl="1"/>
            <a:r>
              <a:rPr lang="en-US" sz="1400" dirty="0">
                <a:ea typeface="Calibri"/>
                <a:cs typeface="Calibri"/>
              </a:rPr>
              <a:t>10 students were enrolled semester 1 for Electrical Course</a:t>
            </a:r>
          </a:p>
          <a:p>
            <a:pPr lvl="1"/>
            <a:r>
              <a:rPr lang="en-US" sz="1400" dirty="0">
                <a:ea typeface="Calibri"/>
                <a:cs typeface="Calibri"/>
              </a:rPr>
              <a:t>Students built a shed and warming shelter for the community rink which they helped assemble.</a:t>
            </a:r>
          </a:p>
          <a:p>
            <a:pPr lvl="1"/>
            <a:r>
              <a:rPr lang="en-US" sz="1400" dirty="0">
                <a:ea typeface="Calibri"/>
                <a:cs typeface="Calibri"/>
              </a:rPr>
              <a:t>Received training and certification in First Aid through St. John Ambulance</a:t>
            </a:r>
          </a:p>
          <a:p>
            <a:pPr marL="457200" lvl="1" indent="0">
              <a:buNone/>
            </a:pPr>
            <a:endParaRPr lang="en-US" sz="1400" dirty="0">
              <a:ea typeface="Calibri"/>
              <a:cs typeface="Calibri"/>
            </a:endParaRPr>
          </a:p>
          <a:p>
            <a:r>
              <a:rPr lang="en-US" sz="1400" dirty="0" err="1">
                <a:ea typeface="Calibri"/>
                <a:cs typeface="Calibri"/>
              </a:rPr>
              <a:t>Natoaganeg</a:t>
            </a:r>
            <a:r>
              <a:rPr lang="en-US" sz="1400" dirty="0">
                <a:ea typeface="Calibri"/>
                <a:cs typeface="Calibri"/>
              </a:rPr>
              <a:t> Site</a:t>
            </a:r>
          </a:p>
          <a:p>
            <a:pPr lvl="1"/>
            <a:r>
              <a:rPr lang="en-US" sz="1400" dirty="0">
                <a:ea typeface="Calibri"/>
                <a:cs typeface="Calibri"/>
              </a:rPr>
              <a:t> 8 students were enrolled semester 1 for Welding Course</a:t>
            </a:r>
          </a:p>
          <a:p>
            <a:pPr lvl="1"/>
            <a:r>
              <a:rPr lang="en-US" sz="1400" dirty="0">
                <a:ea typeface="Calibri"/>
                <a:cs typeface="Calibri"/>
              </a:rPr>
              <a:t>One student was successful in receiving a welding ticket from Canadian Welding Bureau.  </a:t>
            </a:r>
          </a:p>
          <a:p>
            <a:pPr lvl="1"/>
            <a:r>
              <a:rPr lang="en-US" sz="1400" dirty="0">
                <a:ea typeface="+mn-lt"/>
                <a:cs typeface="+mn-lt"/>
              </a:rPr>
              <a:t>Utility trailer constructed for community</a:t>
            </a:r>
            <a:endParaRPr lang="en-US" sz="1400" dirty="0">
              <a:ea typeface="Calibri"/>
              <a:cs typeface="Calibri"/>
            </a:endParaRPr>
          </a:p>
          <a:p>
            <a:pPr lvl="1"/>
            <a:r>
              <a:rPr lang="en-US" sz="1400" dirty="0">
                <a:ea typeface="Calibri"/>
                <a:cs typeface="Calibri"/>
              </a:rPr>
              <a:t>Received training and certification in  First Aid training through St. John Ambulance</a:t>
            </a:r>
          </a:p>
          <a:p>
            <a:pPr>
              <a:buFont typeface="Arial"/>
              <a:buChar char="•"/>
            </a:pPr>
            <a:r>
              <a:rPr lang="en-US" sz="1400" dirty="0">
                <a:ea typeface="+mn-lt"/>
                <a:cs typeface="+mn-lt"/>
              </a:rPr>
              <a:t>Semester 2- </a:t>
            </a:r>
          </a:p>
          <a:p>
            <a:pPr marL="971550" lvl="1" indent="-285750">
              <a:buFont typeface="Arial"/>
              <a:buChar char="•"/>
            </a:pPr>
            <a:r>
              <a:rPr lang="en-US" sz="1400" dirty="0">
                <a:ea typeface="+mn-lt"/>
                <a:cs typeface="+mn-lt"/>
              </a:rPr>
              <a:t>Sites were combined and students were enrolled in  Fisheries, Forestry &amp; Community Leadership Course at the </a:t>
            </a:r>
            <a:r>
              <a:rPr lang="en-US" sz="1400" dirty="0" err="1">
                <a:ea typeface="+mn-lt"/>
                <a:cs typeface="+mn-lt"/>
              </a:rPr>
              <a:t>Gitpo</a:t>
            </a:r>
            <a:r>
              <a:rPr lang="en-US" sz="1400" dirty="0">
                <a:ea typeface="+mn-lt"/>
                <a:cs typeface="+mn-lt"/>
              </a:rPr>
              <a:t> Lodge in </a:t>
            </a:r>
            <a:r>
              <a:rPr lang="en-US" sz="1400" dirty="0" err="1">
                <a:ea typeface="+mn-lt"/>
                <a:cs typeface="+mn-lt"/>
              </a:rPr>
              <a:t>Natoaganeg</a:t>
            </a:r>
            <a:r>
              <a:rPr lang="en-US" sz="1400" dirty="0">
                <a:ea typeface="+mn-lt"/>
                <a:cs typeface="+mn-lt"/>
              </a:rPr>
              <a:t> First Nation</a:t>
            </a:r>
          </a:p>
          <a:p>
            <a:pPr marL="971550" lvl="1" indent="-285750">
              <a:buFont typeface="Arial"/>
              <a:buChar char="•"/>
            </a:pPr>
            <a:r>
              <a:rPr lang="en-US" sz="1400" dirty="0">
                <a:ea typeface="+mn-lt"/>
                <a:cs typeface="+mn-lt"/>
              </a:rPr>
              <a:t>Students were given leadership opportunities and completed community project</a:t>
            </a:r>
            <a:endParaRPr lang="en-US" sz="1400">
              <a:cs typeface="Calibri"/>
            </a:endParaRPr>
          </a:p>
          <a:p>
            <a:pPr lvl="1"/>
            <a:endParaRPr lang="en-US" sz="1400" dirty="0">
              <a:ea typeface="Calibri"/>
              <a:cs typeface="Calibri"/>
            </a:endParaRPr>
          </a:p>
          <a:p>
            <a:pPr lvl="1"/>
            <a:endParaRPr lang="en-US" sz="1400" dirty="0">
              <a:ea typeface="Calibri"/>
              <a:cs typeface="Calibri"/>
            </a:endParaRPr>
          </a:p>
        </p:txBody>
      </p:sp>
      <p:sp>
        <p:nvSpPr>
          <p:cNvPr id="30" name="Oval 29">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5">
            <a:extLst>
              <a:ext uri="{FF2B5EF4-FFF2-40B4-BE49-F238E27FC236}">
                <a16:creationId xmlns:a16="http://schemas.microsoft.com/office/drawing/2014/main" id="{A6055974-AD22-1BD7-FA61-F5A8144C7833}"/>
              </a:ext>
            </a:extLst>
          </p:cNvPr>
          <p:cNvPicPr>
            <a:picLocks noChangeAspect="1"/>
          </p:cNvPicPr>
          <p:nvPr/>
        </p:nvPicPr>
        <p:blipFill rotWithShape="1">
          <a:blip r:embed="rId2"/>
          <a:srcRect l="7438" r="14650" b="3"/>
          <a:stretch/>
        </p:blipFill>
        <p:spPr>
          <a:xfrm>
            <a:off x="7901259" y="26642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32" name="Arc 31">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5" descr="A picture containing indoor, person&#10;&#10;Description automatically generated">
            <a:extLst>
              <a:ext uri="{FF2B5EF4-FFF2-40B4-BE49-F238E27FC236}">
                <a16:creationId xmlns:a16="http://schemas.microsoft.com/office/drawing/2014/main" id="{D9DC8209-73CF-BAD6-608E-E3A6AF90C509}"/>
              </a:ext>
            </a:extLst>
          </p:cNvPr>
          <p:cNvPicPr>
            <a:picLocks noChangeAspect="1"/>
          </p:cNvPicPr>
          <p:nvPr/>
        </p:nvPicPr>
        <p:blipFill rotWithShape="1">
          <a:blip r:embed="rId3"/>
          <a:srcRect t="11027" b="24872"/>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918118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CA8C3D-FA1F-C65B-908D-7B4FDF03B48C}"/>
              </a:ext>
            </a:extLst>
          </p:cNvPr>
          <p:cNvSpPr>
            <a:spLocks noGrp="1"/>
          </p:cNvSpPr>
          <p:nvPr>
            <p:ph type="title"/>
          </p:nvPr>
        </p:nvSpPr>
        <p:spPr>
          <a:xfrm>
            <a:off x="838201" y="345810"/>
            <a:ext cx="5120561" cy="1325563"/>
          </a:xfrm>
        </p:spPr>
        <p:txBody>
          <a:bodyPr>
            <a:normAutofit/>
          </a:bodyPr>
          <a:lstStyle/>
          <a:p>
            <a:r>
              <a:rPr lang="en-US">
                <a:ea typeface="Calibri Light"/>
                <a:cs typeface="Calibri Light"/>
              </a:rPr>
              <a:t>Launch in </a:t>
            </a:r>
            <a:r>
              <a:rPr lang="en-US" err="1">
                <a:ea typeface="Calibri Light"/>
                <a:cs typeface="Calibri Light"/>
              </a:rPr>
              <a:t>Elsipogtog</a:t>
            </a:r>
            <a:endParaRPr lang="en-US" err="1"/>
          </a:p>
        </p:txBody>
      </p:sp>
      <p:sp>
        <p:nvSpPr>
          <p:cNvPr id="3" name="Content Placeholder 2">
            <a:extLst>
              <a:ext uri="{FF2B5EF4-FFF2-40B4-BE49-F238E27FC236}">
                <a16:creationId xmlns:a16="http://schemas.microsoft.com/office/drawing/2014/main" id="{F652FD33-D2B1-44A9-C608-34B63039A7BA}"/>
              </a:ext>
            </a:extLst>
          </p:cNvPr>
          <p:cNvSpPr>
            <a:spLocks noGrp="1"/>
          </p:cNvSpPr>
          <p:nvPr>
            <p:ph idx="1"/>
          </p:nvPr>
        </p:nvSpPr>
        <p:spPr>
          <a:xfrm>
            <a:off x="838201" y="1825625"/>
            <a:ext cx="5092194" cy="4351338"/>
          </a:xfrm>
        </p:spPr>
        <p:txBody>
          <a:bodyPr vert="horz" lIns="91440" tIns="45720" rIns="91440" bIns="45720" rtlCol="0" anchor="t">
            <a:normAutofit/>
          </a:bodyPr>
          <a:lstStyle/>
          <a:p>
            <a:r>
              <a:rPr lang="en-US" dirty="0">
                <a:ea typeface="Calibri"/>
                <a:cs typeface="Calibri"/>
              </a:rPr>
              <a:t>Welding Course</a:t>
            </a:r>
          </a:p>
          <a:p>
            <a:pPr lvl="1"/>
            <a:endParaRPr lang="en-US">
              <a:ea typeface="Calibri"/>
              <a:cs typeface="Calibri"/>
            </a:endParaRPr>
          </a:p>
          <a:p>
            <a:pPr lvl="1"/>
            <a:r>
              <a:rPr lang="en-US" dirty="0" err="1">
                <a:ea typeface="Calibri"/>
                <a:cs typeface="Calibri"/>
              </a:rPr>
              <a:t>Elsipogtog</a:t>
            </a:r>
            <a:r>
              <a:rPr lang="en-US" dirty="0">
                <a:ea typeface="Calibri"/>
                <a:cs typeface="Calibri"/>
              </a:rPr>
              <a:t>, ASD-N, OFNE, and BLMS launched the Community Approach to Education model for second semester</a:t>
            </a:r>
          </a:p>
          <a:p>
            <a:pPr lvl="1"/>
            <a:r>
              <a:rPr lang="en-US" dirty="0">
                <a:ea typeface="Calibri"/>
                <a:cs typeface="Calibri"/>
              </a:rPr>
              <a:t>A new facility was constructed and 10 students enrolled in the Welding Course</a:t>
            </a:r>
          </a:p>
          <a:p>
            <a:pPr lvl="1"/>
            <a:r>
              <a:rPr lang="en-US" dirty="0">
                <a:ea typeface="Calibri"/>
                <a:cs typeface="Calibri"/>
              </a:rPr>
              <a:t>Students completed community projects</a:t>
            </a:r>
            <a:endParaRPr lang="en-US" dirty="0"/>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p:txBody>
      </p:sp>
      <p:sp>
        <p:nvSpPr>
          <p:cNvPr id="36" name="Oval 35">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6" descr="A picture containing person&#10;&#10;Description automatically generated">
            <a:extLst>
              <a:ext uri="{FF2B5EF4-FFF2-40B4-BE49-F238E27FC236}">
                <a16:creationId xmlns:a16="http://schemas.microsoft.com/office/drawing/2014/main" id="{5310EEED-90B1-4D6B-0625-E0D8F871C35A}"/>
              </a:ext>
            </a:extLst>
          </p:cNvPr>
          <p:cNvPicPr>
            <a:picLocks noChangeAspect="1"/>
          </p:cNvPicPr>
          <p:nvPr/>
        </p:nvPicPr>
        <p:blipFill rotWithShape="1">
          <a:blip r:embed="rId2"/>
          <a:srcRect t="5360" r="-3" b="22443"/>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38" name="Arc 37">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Picture 5">
            <a:extLst>
              <a:ext uri="{FF2B5EF4-FFF2-40B4-BE49-F238E27FC236}">
                <a16:creationId xmlns:a16="http://schemas.microsoft.com/office/drawing/2014/main" id="{EC0F0A5A-F6BC-6942-A33C-79696A81EF78}"/>
              </a:ext>
            </a:extLst>
          </p:cNvPr>
          <p:cNvPicPr>
            <a:picLocks noChangeAspect="1"/>
          </p:cNvPicPr>
          <p:nvPr/>
        </p:nvPicPr>
        <p:blipFill rotWithShape="1">
          <a:blip r:embed="rId3"/>
          <a:srcRect l="2970" r="3762" b="265"/>
          <a:stretch/>
        </p:blipFill>
        <p:spPr>
          <a:xfrm>
            <a:off x="6261607" y="1"/>
            <a:ext cx="3740383" cy="2999833"/>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18863894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48">
            <a:extLst>
              <a:ext uri="{FF2B5EF4-FFF2-40B4-BE49-F238E27FC236}">
                <a16:creationId xmlns:a16="http://schemas.microsoft.com/office/drawing/2014/main" id="{C9B9F33B-F0CC-4410-85D0-1B957DF435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CA8C3D-FA1F-C65B-908D-7B4FDF03B48C}"/>
              </a:ext>
            </a:extLst>
          </p:cNvPr>
          <p:cNvSpPr>
            <a:spLocks noGrp="1"/>
          </p:cNvSpPr>
          <p:nvPr>
            <p:ph type="title"/>
          </p:nvPr>
        </p:nvSpPr>
        <p:spPr>
          <a:xfrm>
            <a:off x="838201" y="365125"/>
            <a:ext cx="5393360" cy="1325563"/>
          </a:xfrm>
        </p:spPr>
        <p:txBody>
          <a:bodyPr>
            <a:normAutofit/>
          </a:bodyPr>
          <a:lstStyle/>
          <a:p>
            <a:r>
              <a:rPr lang="en-US">
                <a:ea typeface="Calibri Light"/>
                <a:cs typeface="Calibri Light"/>
              </a:rPr>
              <a:t>2022-23 School Year Plans</a:t>
            </a:r>
          </a:p>
        </p:txBody>
      </p:sp>
      <p:sp>
        <p:nvSpPr>
          <p:cNvPr id="56" name="Freeform: Shape 50">
            <a:extLst>
              <a:ext uri="{FF2B5EF4-FFF2-40B4-BE49-F238E27FC236}">
                <a16:creationId xmlns:a16="http://schemas.microsoft.com/office/drawing/2014/main" id="{55CB1B7E-4B0B-4E99-9560-9667270DA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F652FD33-D2B1-44A9-C608-34B63039A7BA}"/>
              </a:ext>
            </a:extLst>
          </p:cNvPr>
          <p:cNvSpPr>
            <a:spLocks noGrp="1"/>
          </p:cNvSpPr>
          <p:nvPr>
            <p:ph idx="1"/>
          </p:nvPr>
        </p:nvSpPr>
        <p:spPr>
          <a:xfrm>
            <a:off x="838200" y="1825625"/>
            <a:ext cx="5393361" cy="4351338"/>
          </a:xfrm>
        </p:spPr>
        <p:txBody>
          <a:bodyPr vert="horz" lIns="91440" tIns="45720" rIns="91440" bIns="45720" rtlCol="0">
            <a:normAutofit/>
          </a:bodyPr>
          <a:lstStyle/>
          <a:p>
            <a:pPr marL="0" indent="0">
              <a:buNone/>
            </a:pPr>
            <a:endParaRPr lang="en-US">
              <a:ea typeface="+mn-lt"/>
              <a:cs typeface="+mn-lt"/>
            </a:endParaRPr>
          </a:p>
          <a:p>
            <a:r>
              <a:rPr lang="en-US">
                <a:ea typeface="+mn-lt"/>
                <a:cs typeface="+mn-lt"/>
              </a:rPr>
              <a:t>Elsipogtog will offer Electrical Course semester 1 and Welding Course semester 2. </a:t>
            </a:r>
            <a:endParaRPr lang="en-US">
              <a:ea typeface="Calibri" panose="020F0502020204030204"/>
              <a:cs typeface="Calibri" panose="020F0502020204030204"/>
            </a:endParaRPr>
          </a:p>
          <a:p>
            <a:r>
              <a:rPr lang="en-US">
                <a:ea typeface="+mn-lt"/>
                <a:cs typeface="+mn-lt"/>
              </a:rPr>
              <a:t>Natoaganeg/Esgenoopetitj will offer Welding/Electrical Course Semester 1 and Fisheries, Forestry &amp; Community Leadership semester 2. </a:t>
            </a:r>
          </a:p>
          <a:p>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p:txBody>
      </p:sp>
      <p:sp>
        <p:nvSpPr>
          <p:cNvPr id="53" name="Oval 52">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631" y="2700688"/>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A picture containing sky, person, outdoor&#10;&#10;Description automatically generated">
            <a:extLst>
              <a:ext uri="{FF2B5EF4-FFF2-40B4-BE49-F238E27FC236}">
                <a16:creationId xmlns:a16="http://schemas.microsoft.com/office/drawing/2014/main" id="{7195D40E-04EA-C3FE-ED72-E898A0FCD38C}"/>
              </a:ext>
            </a:extLst>
          </p:cNvPr>
          <p:cNvPicPr>
            <a:picLocks noChangeAspect="1"/>
          </p:cNvPicPr>
          <p:nvPr/>
        </p:nvPicPr>
        <p:blipFill rotWithShape="1">
          <a:blip r:embed="rId2"/>
          <a:srcRect l="513" t="769" r="-513" b="24038"/>
          <a:stretch/>
        </p:blipFill>
        <p:spPr>
          <a:xfrm>
            <a:off x="8244406" y="852372"/>
            <a:ext cx="3096903" cy="3104834"/>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55" name="Freeform: Shape 54">
            <a:extLst>
              <a:ext uri="{FF2B5EF4-FFF2-40B4-BE49-F238E27FC236}">
                <a16:creationId xmlns:a16="http://schemas.microsoft.com/office/drawing/2014/main" id="{196DE3D2-178D-4017-842D-87C88CE92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3881"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57" name="Straight Connector 56">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55865" y="1026771"/>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pic>
        <p:nvPicPr>
          <p:cNvPr id="6" name="Picture 6" descr="A picture containing window&#10;&#10;Description automatically generated">
            <a:extLst>
              <a:ext uri="{FF2B5EF4-FFF2-40B4-BE49-F238E27FC236}">
                <a16:creationId xmlns:a16="http://schemas.microsoft.com/office/drawing/2014/main" id="{371E1807-F673-06B6-4832-73EDF798E83F}"/>
              </a:ext>
            </a:extLst>
          </p:cNvPr>
          <p:cNvPicPr>
            <a:picLocks noChangeAspect="1"/>
          </p:cNvPicPr>
          <p:nvPr/>
        </p:nvPicPr>
        <p:blipFill rotWithShape="1">
          <a:blip r:embed="rId3"/>
          <a:srcRect r="5642" b="5"/>
          <a:stretch/>
        </p:blipFill>
        <p:spPr>
          <a:xfrm>
            <a:off x="6723881" y="4685200"/>
            <a:ext cx="2733741" cy="2172801"/>
          </a:xfrm>
          <a:custGeom>
            <a:avLst/>
            <a:gdLst/>
            <a:ahLst/>
            <a:cxnLst/>
            <a:rect l="l" t="t" r="r" b="b"/>
            <a:pathLst>
              <a:path w="2733741" h="2172801">
                <a:moveTo>
                  <a:pt x="1366871" y="0"/>
                </a:moveTo>
                <a:cubicBezTo>
                  <a:pt x="2121772" y="0"/>
                  <a:pt x="2733741" y="595368"/>
                  <a:pt x="2733741" y="1329791"/>
                </a:cubicBezTo>
                <a:cubicBezTo>
                  <a:pt x="2733741" y="1605200"/>
                  <a:pt x="2647683" y="1861054"/>
                  <a:pt x="2500301" y="2073290"/>
                </a:cubicBezTo>
                <a:lnTo>
                  <a:pt x="2423813" y="2172801"/>
                </a:lnTo>
                <a:lnTo>
                  <a:pt x="309928" y="2172801"/>
                </a:lnTo>
                <a:lnTo>
                  <a:pt x="233440" y="2073290"/>
                </a:lnTo>
                <a:cubicBezTo>
                  <a:pt x="86058" y="1861054"/>
                  <a:pt x="0" y="1605200"/>
                  <a:pt x="0" y="1329791"/>
                </a:cubicBezTo>
                <a:cubicBezTo>
                  <a:pt x="0" y="595368"/>
                  <a:pt x="611969" y="0"/>
                  <a:pt x="1366871" y="0"/>
                </a:cubicBezTo>
                <a:close/>
              </a:path>
            </a:pathLst>
          </a:custGeom>
        </p:spPr>
      </p:pic>
      <p:sp>
        <p:nvSpPr>
          <p:cNvPr id="59" name="Arc 58">
            <a:extLst>
              <a:ext uri="{FF2B5EF4-FFF2-40B4-BE49-F238E27FC236}">
                <a16:creationId xmlns:a16="http://schemas.microsoft.com/office/drawing/2014/main" id="{034ACCCC-54D4-4F78-9B85-4A34FEBAA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54998">
            <a:off x="6055857" y="4209253"/>
            <a:ext cx="3868217" cy="3868217"/>
          </a:xfrm>
          <a:prstGeom prst="arc">
            <a:avLst>
              <a:gd name="adj1" fmla="val 16200000"/>
              <a:gd name="adj2" fmla="val 20479261"/>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1" name="Freeform: Shape 60">
            <a:extLst>
              <a:ext uri="{FF2B5EF4-FFF2-40B4-BE49-F238E27FC236}">
                <a16:creationId xmlns:a16="http://schemas.microsoft.com/office/drawing/2014/main" id="{72413CFE-8B8A-45C9-B7BA-CF49986D4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856743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8" descr="A picture containing text&#10;&#10;Description automatically generated">
            <a:extLst>
              <a:ext uri="{FF2B5EF4-FFF2-40B4-BE49-F238E27FC236}">
                <a16:creationId xmlns:a16="http://schemas.microsoft.com/office/drawing/2014/main" id="{7794A195-9C00-9094-EA93-700629502D22}"/>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
        <p:nvSpPr>
          <p:cNvPr id="11" name="TextBox 10">
            <a:extLst>
              <a:ext uri="{FF2B5EF4-FFF2-40B4-BE49-F238E27FC236}">
                <a16:creationId xmlns:a16="http://schemas.microsoft.com/office/drawing/2014/main" id="{7D4EFB87-B6B7-EEC9-31C8-6E8E24DABBE3}"/>
              </a:ext>
            </a:extLst>
          </p:cNvPr>
          <p:cNvSpPr txBox="1"/>
          <p:nvPr/>
        </p:nvSpPr>
        <p:spPr>
          <a:xfrm>
            <a:off x="2286000" y="0"/>
            <a:ext cx="809625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5400">
              <a:ea typeface="Calibri"/>
              <a:cs typeface="Calibri"/>
            </a:endParaRPr>
          </a:p>
        </p:txBody>
      </p:sp>
      <p:sp>
        <p:nvSpPr>
          <p:cNvPr id="24" name="Rectangle 23">
            <a:extLst>
              <a:ext uri="{FF2B5EF4-FFF2-40B4-BE49-F238E27FC236}">
                <a16:creationId xmlns:a16="http://schemas.microsoft.com/office/drawing/2014/main" id="{B2622A3F-312D-C2E6-7E05-C90B208CFAC4}"/>
              </a:ext>
            </a:extLst>
          </p:cNvPr>
          <p:cNvSpPr/>
          <p:nvPr/>
        </p:nvSpPr>
        <p:spPr>
          <a:xfrm>
            <a:off x="146050" y="1598613"/>
            <a:ext cx="2722562" cy="4087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700" dirty="0">
                <a:solidFill>
                  <a:schemeClr val="tx1"/>
                </a:solidFill>
                <a:ea typeface="+mn-lt"/>
                <a:cs typeface="+mn-lt"/>
              </a:rPr>
              <a:t>Anglophone North and First Nation </a:t>
            </a:r>
          </a:p>
          <a:p>
            <a:pPr algn="ctr"/>
            <a:r>
              <a:rPr lang="en-US" sz="2700" dirty="0">
                <a:solidFill>
                  <a:schemeClr val="tx1"/>
                </a:solidFill>
                <a:ea typeface="+mn-lt"/>
                <a:cs typeface="+mn-lt"/>
              </a:rPr>
              <a:t>Communities  </a:t>
            </a:r>
          </a:p>
          <a:p>
            <a:pPr algn="ctr"/>
            <a:r>
              <a:rPr lang="en-US" sz="2700" dirty="0">
                <a:solidFill>
                  <a:schemeClr val="tx1"/>
                </a:solidFill>
                <a:ea typeface="+mn-lt"/>
                <a:cs typeface="+mn-lt"/>
              </a:rPr>
              <a:t>are sending 32 participants to this international conference in September. </a:t>
            </a:r>
            <a:endParaRPr lang="en-US" sz="2700" dirty="0">
              <a:solidFill>
                <a:schemeClr val="tx1"/>
              </a:solidFill>
              <a:ea typeface="Calibri"/>
              <a:cs typeface="Calibri"/>
            </a:endParaRPr>
          </a:p>
        </p:txBody>
      </p:sp>
    </p:spTree>
    <p:extLst>
      <p:ext uri="{BB962C8B-B14F-4D97-AF65-F5344CB8AC3E}">
        <p14:creationId xmlns:p14="http://schemas.microsoft.com/office/powerpoint/2010/main" val="1704712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A08C9526-C4D2-DEDC-E112-9625085F4207}"/>
              </a:ext>
            </a:extLst>
          </p:cNvPr>
          <p:cNvSpPr txBox="1"/>
          <p:nvPr/>
        </p:nvSpPr>
        <p:spPr>
          <a:xfrm>
            <a:off x="804672" y="640263"/>
            <a:ext cx="5221266" cy="134497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a:latin typeface="+mj-lt"/>
                <a:ea typeface="+mj-ea"/>
                <a:cs typeface="+mj-cs"/>
              </a:rPr>
              <a:t>Tell Them From Me</a:t>
            </a:r>
          </a:p>
        </p:txBody>
      </p:sp>
      <p:sp>
        <p:nvSpPr>
          <p:cNvPr id="9" name="TextBox 8">
            <a:extLst>
              <a:ext uri="{FF2B5EF4-FFF2-40B4-BE49-F238E27FC236}">
                <a16:creationId xmlns:a16="http://schemas.microsoft.com/office/drawing/2014/main" id="{543D0DE5-357D-4C07-877D-06EA09932E4E}"/>
              </a:ext>
            </a:extLst>
          </p:cNvPr>
          <p:cNvSpPr txBox="1"/>
          <p:nvPr/>
        </p:nvSpPr>
        <p:spPr>
          <a:xfrm>
            <a:off x="804672" y="2121763"/>
            <a:ext cx="5235490" cy="3773010"/>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000" dirty="0"/>
              <a:t>Have you learned about First Nations (ex. Culture, history, traditions) in your classroom lessons in the last year?</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dirty="0"/>
              <a:t>ASD-N has observed steady growth in students learning about First Nations people in their classroom lessons each year since first recording this information in 2017-18.</a:t>
            </a:r>
            <a:endParaRPr lang="en-US" sz="2000" dirty="0">
              <a:cs typeface="Calibri"/>
            </a:endParaRPr>
          </a:p>
        </p:txBody>
      </p:sp>
      <p:sp>
        <p:nvSpPr>
          <p:cNvPr id="10" name="TextBox 9">
            <a:extLst>
              <a:ext uri="{FF2B5EF4-FFF2-40B4-BE49-F238E27FC236}">
                <a16:creationId xmlns:a16="http://schemas.microsoft.com/office/drawing/2014/main" id="{59F8B405-DAA9-74B5-38CE-56F595BA3B43}"/>
              </a:ext>
            </a:extLst>
          </p:cNvPr>
          <p:cNvSpPr txBox="1"/>
          <p:nvPr/>
        </p:nvSpPr>
        <p:spPr>
          <a:xfrm>
            <a:off x="1524000" y="1984374"/>
            <a:ext cx="1111250" cy="650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11" name="Picture 11" descr="Chart, pie chart&#10;&#10;Description automatically generated">
            <a:extLst>
              <a:ext uri="{FF2B5EF4-FFF2-40B4-BE49-F238E27FC236}">
                <a16:creationId xmlns:a16="http://schemas.microsoft.com/office/drawing/2014/main" id="{63342335-800E-F63B-EF96-D10A67E09019}"/>
              </a:ext>
            </a:extLst>
          </p:cNvPr>
          <p:cNvPicPr>
            <a:picLocks noChangeAspect="1"/>
          </p:cNvPicPr>
          <p:nvPr/>
        </p:nvPicPr>
        <p:blipFill>
          <a:blip r:embed="rId2"/>
          <a:stretch>
            <a:fillRect/>
          </a:stretch>
        </p:blipFill>
        <p:spPr>
          <a:xfrm>
            <a:off x="7200900" y="873387"/>
            <a:ext cx="4140200" cy="2491848"/>
          </a:xfrm>
          <a:prstGeom prst="rect">
            <a:avLst/>
          </a:prstGeom>
        </p:spPr>
      </p:pic>
      <p:pic>
        <p:nvPicPr>
          <p:cNvPr id="12" name="Picture 12" descr="Chart, pie chart&#10;&#10;Description automatically generated">
            <a:extLst>
              <a:ext uri="{FF2B5EF4-FFF2-40B4-BE49-F238E27FC236}">
                <a16:creationId xmlns:a16="http://schemas.microsoft.com/office/drawing/2014/main" id="{74381D01-17A2-EC74-7071-0640A3FB3917}"/>
              </a:ext>
            </a:extLst>
          </p:cNvPr>
          <p:cNvPicPr>
            <a:picLocks noChangeAspect="1"/>
          </p:cNvPicPr>
          <p:nvPr/>
        </p:nvPicPr>
        <p:blipFill>
          <a:blip r:embed="rId3"/>
          <a:stretch>
            <a:fillRect/>
          </a:stretch>
        </p:blipFill>
        <p:spPr>
          <a:xfrm>
            <a:off x="7224713" y="4056325"/>
            <a:ext cx="4084637" cy="2460098"/>
          </a:xfrm>
          <a:prstGeom prst="rect">
            <a:avLst/>
          </a:prstGeom>
        </p:spPr>
      </p:pic>
      <p:sp>
        <p:nvSpPr>
          <p:cNvPr id="13" name="TextBox 12">
            <a:extLst>
              <a:ext uri="{FF2B5EF4-FFF2-40B4-BE49-F238E27FC236}">
                <a16:creationId xmlns:a16="http://schemas.microsoft.com/office/drawing/2014/main" id="{B97F2CA3-E49A-79DE-8145-0C34931BA301}"/>
              </a:ext>
            </a:extLst>
          </p:cNvPr>
          <p:cNvSpPr txBox="1"/>
          <p:nvPr/>
        </p:nvSpPr>
        <p:spPr>
          <a:xfrm>
            <a:off x="8128000" y="3563936"/>
            <a:ext cx="21431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cs typeface="Calibri"/>
              </a:rPr>
              <a:t>Secondary (Gr. 6-12)</a:t>
            </a:r>
            <a:endParaRPr lang="en-US" dirty="0">
              <a:solidFill>
                <a:schemeClr val="bg1"/>
              </a:solidFill>
            </a:endParaRPr>
          </a:p>
        </p:txBody>
      </p:sp>
      <p:sp>
        <p:nvSpPr>
          <p:cNvPr id="14" name="TextBox 13">
            <a:extLst>
              <a:ext uri="{FF2B5EF4-FFF2-40B4-BE49-F238E27FC236}">
                <a16:creationId xmlns:a16="http://schemas.microsoft.com/office/drawing/2014/main" id="{ABD7A5F9-1E04-DBFE-EC6E-7DD57B40EC87}"/>
              </a:ext>
            </a:extLst>
          </p:cNvPr>
          <p:cNvSpPr txBox="1"/>
          <p:nvPr/>
        </p:nvSpPr>
        <p:spPr>
          <a:xfrm>
            <a:off x="8080375" y="452437"/>
            <a:ext cx="21907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cs typeface="Calibri"/>
              </a:rPr>
              <a:t>Elementary (Gr. 4-5)</a:t>
            </a:r>
            <a:endParaRPr lang="en-US" dirty="0"/>
          </a:p>
        </p:txBody>
      </p:sp>
    </p:spTree>
    <p:extLst>
      <p:ext uri="{BB962C8B-B14F-4D97-AF65-F5344CB8AC3E}">
        <p14:creationId xmlns:p14="http://schemas.microsoft.com/office/powerpoint/2010/main" val="2556218905"/>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1AFED226-35D4-4FDE-EDB6-6BFAE0FB2B5B}"/>
              </a:ext>
            </a:extLst>
          </p:cNvPr>
          <p:cNvSpPr>
            <a:spLocks noGrp="1"/>
          </p:cNvSpPr>
          <p:nvPr>
            <p:ph type="title"/>
          </p:nvPr>
        </p:nvSpPr>
        <p:spPr>
          <a:xfrm>
            <a:off x="838201" y="365125"/>
            <a:ext cx="5393360" cy="1325563"/>
          </a:xfrm>
        </p:spPr>
        <p:txBody>
          <a:bodyPr>
            <a:normAutofit/>
          </a:bodyPr>
          <a:lstStyle/>
          <a:p>
            <a:r>
              <a:rPr lang="en-US">
                <a:cs typeface="Calibri Light"/>
              </a:rPr>
              <a:t>Challenges and Areas for Growth</a:t>
            </a:r>
          </a:p>
        </p:txBody>
      </p:sp>
      <p:sp>
        <p:nvSpPr>
          <p:cNvPr id="12" name="Freeform: Shape 11">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6" name="Picture 5">
            <a:extLst>
              <a:ext uri="{FF2B5EF4-FFF2-40B4-BE49-F238E27FC236}">
                <a16:creationId xmlns:a16="http://schemas.microsoft.com/office/drawing/2014/main" id="{2D03AED8-3FD2-0081-976F-4CCB982274A4}"/>
              </a:ext>
            </a:extLst>
          </p:cNvPr>
          <p:cNvPicPr>
            <a:picLocks noChangeAspect="1"/>
          </p:cNvPicPr>
          <p:nvPr/>
        </p:nvPicPr>
        <p:blipFill rotWithShape="1">
          <a:blip r:embed="rId2"/>
          <a:srcRect l="6073" r="26975" b="-13"/>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8" name="Freeform: Shape 17">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0" name="Straight Connector 19">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graphicFrame>
        <p:nvGraphicFramePr>
          <p:cNvPr id="5" name="Content Placeholder 2">
            <a:extLst>
              <a:ext uri="{FF2B5EF4-FFF2-40B4-BE49-F238E27FC236}">
                <a16:creationId xmlns:a16="http://schemas.microsoft.com/office/drawing/2014/main" id="{CAB41ED7-F0ED-8845-7901-F36F67110E5F}"/>
              </a:ext>
            </a:extLst>
          </p:cNvPr>
          <p:cNvGraphicFramePr>
            <a:graphicFrameLocks noGrp="1"/>
          </p:cNvGraphicFramePr>
          <p:nvPr>
            <p:ph idx="1"/>
            <p:extLst>
              <p:ext uri="{D42A27DB-BD31-4B8C-83A1-F6EECF244321}">
                <p14:modId xmlns:p14="http://schemas.microsoft.com/office/powerpoint/2010/main" val="1990368403"/>
              </p:ext>
            </p:extLst>
          </p:nvPr>
        </p:nvGraphicFramePr>
        <p:xfrm>
          <a:off x="838200" y="1825625"/>
          <a:ext cx="539336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732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8DA6E2-3812-CFFB-A7DD-CD4F9B141AD7}"/>
              </a:ext>
            </a:extLst>
          </p:cNvPr>
          <p:cNvSpPr>
            <a:spLocks noGrp="1"/>
          </p:cNvSpPr>
          <p:nvPr>
            <p:ph type="title"/>
          </p:nvPr>
        </p:nvSpPr>
        <p:spPr>
          <a:xfrm>
            <a:off x="6513788" y="365125"/>
            <a:ext cx="4840010" cy="1426305"/>
          </a:xfrm>
        </p:spPr>
        <p:txBody>
          <a:bodyPr>
            <a:normAutofit/>
          </a:bodyPr>
          <a:lstStyle/>
          <a:p>
            <a:r>
              <a:rPr lang="en-US">
                <a:cs typeface="Calibri Light"/>
              </a:rPr>
              <a:t>Professional Learning</a:t>
            </a:r>
          </a:p>
        </p:txBody>
      </p:sp>
      <p:pic>
        <p:nvPicPr>
          <p:cNvPr id="4" name="Picture 4">
            <a:extLst>
              <a:ext uri="{FF2B5EF4-FFF2-40B4-BE49-F238E27FC236}">
                <a16:creationId xmlns:a16="http://schemas.microsoft.com/office/drawing/2014/main" id="{92EB88F6-90EB-8278-4426-02259896963D}"/>
              </a:ext>
            </a:extLst>
          </p:cNvPr>
          <p:cNvPicPr>
            <a:picLocks noChangeAspect="1"/>
          </p:cNvPicPr>
          <p:nvPr/>
        </p:nvPicPr>
        <p:blipFill rotWithShape="1">
          <a:blip r:embed="rId2"/>
          <a:srcRect l="8243" r="24865"/>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67135BA6-B2C4-1CEC-5E1A-71F84AF1C935}"/>
              </a:ext>
            </a:extLst>
          </p:cNvPr>
          <p:cNvSpPr>
            <a:spLocks noGrp="1"/>
          </p:cNvSpPr>
          <p:nvPr>
            <p:ph idx="1"/>
          </p:nvPr>
        </p:nvSpPr>
        <p:spPr>
          <a:xfrm>
            <a:off x="6259788" y="1793547"/>
            <a:ext cx="5617885" cy="3843666"/>
          </a:xfrm>
        </p:spPr>
        <p:txBody>
          <a:bodyPr vert="horz" lIns="91440" tIns="45720" rIns="91440" bIns="45720" rtlCol="0" anchor="t">
            <a:noAutofit/>
          </a:bodyPr>
          <a:lstStyle/>
          <a:p>
            <a:r>
              <a:rPr lang="en-US" sz="2000" dirty="0">
                <a:cs typeface="Calibri"/>
              </a:rPr>
              <a:t>2 paid professional learning opportunities (February/March 2022)</a:t>
            </a:r>
          </a:p>
          <a:p>
            <a:pPr lvl="1"/>
            <a:r>
              <a:rPr lang="en-US" sz="2000" b="1" i="1" dirty="0">
                <a:cs typeface="Calibri"/>
              </a:rPr>
              <a:t>Deepened Understanding of Mi'kmaq Culture</a:t>
            </a:r>
            <a:r>
              <a:rPr lang="en-US" sz="2000" dirty="0">
                <a:cs typeface="Calibri"/>
              </a:rPr>
              <a:t> (16 participants)</a:t>
            </a:r>
          </a:p>
          <a:p>
            <a:pPr lvl="1"/>
            <a:r>
              <a:rPr lang="en-US" sz="2000" b="1" i="1" dirty="0">
                <a:cs typeface="Calibri"/>
              </a:rPr>
              <a:t>Elders in Schools</a:t>
            </a:r>
            <a:r>
              <a:rPr lang="en-US" sz="2000" dirty="0">
                <a:cs typeface="Calibri"/>
              </a:rPr>
              <a:t> (8 participants)</a:t>
            </a:r>
          </a:p>
          <a:p>
            <a:r>
              <a:rPr lang="en-US" sz="2000" dirty="0">
                <a:cs typeface="Calibri"/>
              </a:rPr>
              <a:t>2 sessions of voluntary professional learning offered at Bathurst High School for Parkwood Elementary School, Terry Fox School, Superior Middle School, and Bathurst High School staff</a:t>
            </a:r>
          </a:p>
          <a:p>
            <a:pPr lvl="1"/>
            <a:r>
              <a:rPr lang="en-US" sz="2000" b="1" dirty="0">
                <a:cs typeface="Calibri"/>
              </a:rPr>
              <a:t>Deepened Understanding of Mi'kmaq Culture</a:t>
            </a:r>
          </a:p>
          <a:p>
            <a:r>
              <a:rPr lang="en-US" sz="2000" dirty="0">
                <a:cs typeface="Calibri"/>
              </a:rPr>
              <a:t>1 school initiated full-staff session at </a:t>
            </a:r>
            <a:r>
              <a:rPr lang="en-US" sz="2000" dirty="0" err="1">
                <a:cs typeface="Calibri"/>
              </a:rPr>
              <a:t>Miramichi</a:t>
            </a:r>
            <a:r>
              <a:rPr lang="en-US" sz="2000" dirty="0">
                <a:cs typeface="Calibri"/>
              </a:rPr>
              <a:t> Rural School</a:t>
            </a:r>
          </a:p>
          <a:p>
            <a:pPr lvl="1"/>
            <a:r>
              <a:rPr lang="en-US" sz="2000" b="1" dirty="0">
                <a:cs typeface="Calibri"/>
              </a:rPr>
              <a:t>Deepened Understanding of Mi'kmaq Culture</a:t>
            </a:r>
          </a:p>
          <a:p>
            <a:pPr lvl="1"/>
            <a:endParaRPr lang="en-US" sz="1600">
              <a:cs typeface="Calibri"/>
            </a:endParaRPr>
          </a:p>
        </p:txBody>
      </p:sp>
    </p:spTree>
    <p:extLst>
      <p:ext uri="{BB962C8B-B14F-4D97-AF65-F5344CB8AC3E}">
        <p14:creationId xmlns:p14="http://schemas.microsoft.com/office/powerpoint/2010/main" val="3276465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6">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C023A8-994E-B54E-6054-8EC418010802}"/>
              </a:ext>
            </a:extLst>
          </p:cNvPr>
          <p:cNvSpPr>
            <a:spLocks noGrp="1"/>
          </p:cNvSpPr>
          <p:nvPr>
            <p:ph type="title"/>
          </p:nvPr>
        </p:nvSpPr>
        <p:spPr>
          <a:xfrm>
            <a:off x="838201" y="345810"/>
            <a:ext cx="5120561" cy="1325563"/>
          </a:xfrm>
        </p:spPr>
        <p:txBody>
          <a:bodyPr>
            <a:normAutofit/>
          </a:bodyPr>
          <a:lstStyle/>
          <a:p>
            <a:r>
              <a:rPr lang="en-US">
                <a:cs typeface="Calibri Light"/>
              </a:rPr>
              <a:t>ARC Training</a:t>
            </a:r>
            <a:endParaRPr lang="en-US"/>
          </a:p>
        </p:txBody>
      </p:sp>
      <p:sp>
        <p:nvSpPr>
          <p:cNvPr id="8" name="Content Placeholder 7">
            <a:extLst>
              <a:ext uri="{FF2B5EF4-FFF2-40B4-BE49-F238E27FC236}">
                <a16:creationId xmlns:a16="http://schemas.microsoft.com/office/drawing/2014/main" id="{C8749595-8B49-94C3-CD9C-EA467EF688EC}"/>
              </a:ext>
            </a:extLst>
          </p:cNvPr>
          <p:cNvSpPr>
            <a:spLocks noGrp="1"/>
          </p:cNvSpPr>
          <p:nvPr>
            <p:ph idx="1"/>
          </p:nvPr>
        </p:nvSpPr>
        <p:spPr>
          <a:xfrm>
            <a:off x="838201" y="1825625"/>
            <a:ext cx="4862007" cy="3954463"/>
          </a:xfrm>
        </p:spPr>
        <p:txBody>
          <a:bodyPr vert="horz" lIns="91440" tIns="45720" rIns="91440" bIns="45720" rtlCol="0" anchor="t">
            <a:normAutofit fontScale="92500"/>
          </a:bodyPr>
          <a:lstStyle/>
          <a:p>
            <a:r>
              <a:rPr lang="en-US" dirty="0">
                <a:ea typeface="Calibri"/>
                <a:cs typeface="Calibri"/>
              </a:rPr>
              <a:t>Over 100 ASD-N staff and enhancement employees received Attachment, Regulation and Competency training</a:t>
            </a:r>
          </a:p>
          <a:p>
            <a:r>
              <a:rPr lang="en-US" dirty="0">
                <a:ea typeface="Calibri"/>
                <a:cs typeface="Calibri"/>
              </a:rPr>
              <a:t>12 credit hour certificate course facilitated asynchronously by Dr. Margaret Blaustein.</a:t>
            </a:r>
          </a:p>
          <a:p>
            <a:r>
              <a:rPr lang="en-US" dirty="0">
                <a:ea typeface="Calibri"/>
                <a:cs typeface="Calibri"/>
              </a:rPr>
              <a:t>ASD-N will be offering this course again in 2022-2023</a:t>
            </a:r>
          </a:p>
        </p:txBody>
      </p:sp>
      <p:sp>
        <p:nvSpPr>
          <p:cNvPr id="33" name="Oval 28">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4" descr="Woman in a library">
            <a:extLst>
              <a:ext uri="{FF2B5EF4-FFF2-40B4-BE49-F238E27FC236}">
                <a16:creationId xmlns:a16="http://schemas.microsoft.com/office/drawing/2014/main" id="{BC8387CA-D307-FB7E-7DFA-0587159334C2}"/>
              </a:ext>
            </a:extLst>
          </p:cNvPr>
          <p:cNvPicPr>
            <a:picLocks noChangeAspect="1"/>
          </p:cNvPicPr>
          <p:nvPr/>
        </p:nvPicPr>
        <p:blipFill rotWithShape="1">
          <a:blip r:embed="rId2"/>
          <a:srcRect l="30657" r="-1" b="-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31" name="Arc 3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5" descr="A picture containing map&#10;&#10;Description automatically generated">
            <a:extLst>
              <a:ext uri="{FF2B5EF4-FFF2-40B4-BE49-F238E27FC236}">
                <a16:creationId xmlns:a16="http://schemas.microsoft.com/office/drawing/2014/main" id="{B1006FE6-6892-37E2-FCF2-009341E49266}"/>
              </a:ext>
            </a:extLst>
          </p:cNvPr>
          <p:cNvPicPr>
            <a:picLocks noChangeAspect="1"/>
          </p:cNvPicPr>
          <p:nvPr/>
        </p:nvPicPr>
        <p:blipFill rotWithShape="1">
          <a:blip r:embed="rId3"/>
          <a:srcRect l="-451" t="5699" r="451" b="28670"/>
          <a:stretch/>
        </p:blipFill>
        <p:spPr>
          <a:xfrm>
            <a:off x="6286728" y="50243"/>
            <a:ext cx="3519285" cy="3019241"/>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308809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White stairs with a blue arrow drawn in the middle pointing upwards">
            <a:extLst>
              <a:ext uri="{FF2B5EF4-FFF2-40B4-BE49-F238E27FC236}">
                <a16:creationId xmlns:a16="http://schemas.microsoft.com/office/drawing/2014/main" id="{7C85332E-72D8-A259-C4F7-DF3482A3C694}"/>
              </a:ext>
            </a:extLst>
          </p:cNvPr>
          <p:cNvPicPr>
            <a:picLocks noChangeAspect="1"/>
          </p:cNvPicPr>
          <p:nvPr/>
        </p:nvPicPr>
        <p:blipFill rotWithShape="1">
          <a:blip r:embed="rId2"/>
          <a:srcRect l="4784" r="24422" b="1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4A3FE2-2794-A3D6-A633-AE32A1D1C1E9}"/>
              </a:ext>
            </a:extLst>
          </p:cNvPr>
          <p:cNvSpPr>
            <a:spLocks noGrp="1"/>
          </p:cNvSpPr>
          <p:nvPr>
            <p:ph type="title"/>
          </p:nvPr>
        </p:nvSpPr>
        <p:spPr>
          <a:xfrm>
            <a:off x="5398423" y="606425"/>
            <a:ext cx="5642109" cy="1928813"/>
          </a:xfrm>
        </p:spPr>
        <p:txBody>
          <a:bodyPr>
            <a:normAutofit/>
          </a:bodyPr>
          <a:lstStyle/>
          <a:p>
            <a:r>
              <a:rPr lang="en-US">
                <a:ea typeface="Calibri Light"/>
                <a:cs typeface="Calibri Light" panose="020F0302020204030204"/>
              </a:rPr>
              <a:t>Enhanced First Nation Education Programs &amp; Services Agreement</a:t>
            </a:r>
          </a:p>
        </p:txBody>
      </p:sp>
      <p:sp>
        <p:nvSpPr>
          <p:cNvPr id="3" name="Content Placeholder 2">
            <a:extLst>
              <a:ext uri="{FF2B5EF4-FFF2-40B4-BE49-F238E27FC236}">
                <a16:creationId xmlns:a16="http://schemas.microsoft.com/office/drawing/2014/main" id="{1489E296-57D4-03D4-C6D5-75DF0A73DCC9}"/>
              </a:ext>
            </a:extLst>
          </p:cNvPr>
          <p:cNvSpPr>
            <a:spLocks noGrp="1"/>
          </p:cNvSpPr>
          <p:nvPr>
            <p:ph idx="1"/>
          </p:nvPr>
        </p:nvSpPr>
        <p:spPr>
          <a:xfrm>
            <a:off x="5390486" y="2741612"/>
            <a:ext cx="5062671" cy="3763963"/>
          </a:xfrm>
        </p:spPr>
        <p:txBody>
          <a:bodyPr vert="horz" lIns="91440" tIns="45720" rIns="91440" bIns="45720" rtlCol="0" anchor="t">
            <a:normAutofit/>
          </a:bodyPr>
          <a:lstStyle/>
          <a:p>
            <a:r>
              <a:rPr lang="en-US" dirty="0">
                <a:ea typeface="Calibri"/>
                <a:cs typeface="Calibri"/>
              </a:rPr>
              <a:t>ASD-N and First Nation Communities have continued to meet as required by the agreement.</a:t>
            </a:r>
          </a:p>
          <a:p>
            <a:r>
              <a:rPr lang="en-US" dirty="0">
                <a:ea typeface="Calibri"/>
                <a:cs typeface="Calibri"/>
              </a:rPr>
              <a:t>Positive growth in academics, school environment and relationships continue in First Nation Education</a:t>
            </a:r>
          </a:p>
        </p:txBody>
      </p:sp>
    </p:spTree>
    <p:extLst>
      <p:ext uri="{BB962C8B-B14F-4D97-AF65-F5344CB8AC3E}">
        <p14:creationId xmlns:p14="http://schemas.microsoft.com/office/powerpoint/2010/main" val="2059333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9F3BB-C49C-738D-A41B-E7695DE7FD57}"/>
              </a:ext>
            </a:extLst>
          </p:cNvPr>
          <p:cNvSpPr>
            <a:spLocks noGrp="1"/>
          </p:cNvSpPr>
          <p:nvPr>
            <p:ph type="title"/>
          </p:nvPr>
        </p:nvSpPr>
        <p:spPr>
          <a:xfrm>
            <a:off x="630936" y="639520"/>
            <a:ext cx="3429000" cy="1719072"/>
          </a:xfrm>
        </p:spPr>
        <p:txBody>
          <a:bodyPr anchor="b">
            <a:normAutofit/>
          </a:bodyPr>
          <a:lstStyle/>
          <a:p>
            <a:r>
              <a:rPr lang="en-US" sz="3800" b="1">
                <a:cs typeface="Calibri Light"/>
              </a:rPr>
              <a:t>DWF Legacy District for Reconciliation</a:t>
            </a:r>
          </a:p>
        </p:txBody>
      </p:sp>
      <p:sp>
        <p:nvSpPr>
          <p:cNvPr id="3" name="Content Placeholder 2">
            <a:extLst>
              <a:ext uri="{FF2B5EF4-FFF2-40B4-BE49-F238E27FC236}">
                <a16:creationId xmlns:a16="http://schemas.microsoft.com/office/drawing/2014/main" id="{6C2F3238-5677-E1E8-BFB1-591FBB1DD3F2}"/>
              </a:ext>
            </a:extLst>
          </p:cNvPr>
          <p:cNvSpPr>
            <a:spLocks noGrp="1"/>
          </p:cNvSpPr>
          <p:nvPr>
            <p:ph idx="1"/>
          </p:nvPr>
        </p:nvSpPr>
        <p:spPr>
          <a:xfrm>
            <a:off x="567436" y="2457958"/>
            <a:ext cx="4032250" cy="3410712"/>
          </a:xfrm>
        </p:spPr>
        <p:txBody>
          <a:bodyPr vert="horz" lIns="91440" tIns="45720" rIns="91440" bIns="45720" rtlCol="0" anchor="t">
            <a:noAutofit/>
          </a:bodyPr>
          <a:lstStyle/>
          <a:p>
            <a:r>
              <a:rPr lang="en-US" sz="2000" dirty="0">
                <a:cs typeface="Calibri"/>
              </a:rPr>
              <a:t>Supported by the Downey </a:t>
            </a:r>
            <a:r>
              <a:rPr lang="en-US" sz="2000" dirty="0" err="1">
                <a:cs typeface="Calibri"/>
              </a:rPr>
              <a:t>Wenjack</a:t>
            </a:r>
            <a:r>
              <a:rPr lang="en-US" sz="2000" dirty="0">
                <a:cs typeface="Calibri"/>
              </a:rPr>
              <a:t> Fund, one or more Champions were identified at each school in ASD-N</a:t>
            </a:r>
          </a:p>
          <a:p>
            <a:r>
              <a:rPr lang="en-US" sz="2000" dirty="0">
                <a:cs typeface="Calibri"/>
              </a:rPr>
              <a:t>Kickoff to the year - two days of professional learning for all Champions</a:t>
            </a:r>
          </a:p>
          <a:p>
            <a:pPr lvl="1"/>
            <a:r>
              <a:rPr lang="en-US" sz="2000" dirty="0">
                <a:cs typeface="Calibri"/>
              </a:rPr>
              <a:t>Day I: Welcome, resource distribution, goal setting</a:t>
            </a:r>
          </a:p>
          <a:p>
            <a:pPr lvl="1"/>
            <a:r>
              <a:rPr lang="en-US" sz="2000" dirty="0">
                <a:cs typeface="Calibri"/>
              </a:rPr>
              <a:t>Day II: Climbing the Mountain: Educating for Reconciliation in Canada with Dr. </a:t>
            </a:r>
            <a:r>
              <a:rPr lang="en-US" sz="2000" dirty="0" err="1">
                <a:cs typeface="Calibri"/>
              </a:rPr>
              <a:t>Niigaan</a:t>
            </a:r>
            <a:r>
              <a:rPr lang="en-US" sz="2000" dirty="0">
                <a:cs typeface="Calibri"/>
              </a:rPr>
              <a:t> Sinclair</a:t>
            </a:r>
          </a:p>
          <a:p>
            <a:pPr marL="0" indent="0">
              <a:buNone/>
            </a:pPr>
            <a:endParaRPr lang="en-US" sz="1700">
              <a:cs typeface="Calibri"/>
            </a:endParaRPr>
          </a:p>
        </p:txBody>
      </p:sp>
      <p:pic>
        <p:nvPicPr>
          <p:cNvPr id="5" name="Picture 5" descr="Timeline&#10;&#10;Description automatically generated">
            <a:extLst>
              <a:ext uri="{FF2B5EF4-FFF2-40B4-BE49-F238E27FC236}">
                <a16:creationId xmlns:a16="http://schemas.microsoft.com/office/drawing/2014/main" id="{9AF8B44E-9D7B-F596-2A0D-98E67435664A}"/>
              </a:ext>
            </a:extLst>
          </p:cNvPr>
          <p:cNvPicPr>
            <a:picLocks noChangeAspect="1"/>
          </p:cNvPicPr>
          <p:nvPr/>
        </p:nvPicPr>
        <p:blipFill>
          <a:blip r:embed="rId2"/>
          <a:stretch>
            <a:fillRect/>
          </a:stretch>
        </p:blipFill>
        <p:spPr>
          <a:xfrm>
            <a:off x="4479845" y="642465"/>
            <a:ext cx="6903720" cy="3883342"/>
          </a:xfrm>
          <a:prstGeom prst="rect">
            <a:avLst/>
          </a:prstGeom>
        </p:spPr>
      </p:pic>
      <p:pic>
        <p:nvPicPr>
          <p:cNvPr id="6" name="Picture 6" descr="A picture containing person, outdoor, smiling, sport&#10;&#10;Description automatically generated">
            <a:extLst>
              <a:ext uri="{FF2B5EF4-FFF2-40B4-BE49-F238E27FC236}">
                <a16:creationId xmlns:a16="http://schemas.microsoft.com/office/drawing/2014/main" id="{2978B8BD-8EE6-58CF-AEDB-75E145A9B236}"/>
              </a:ext>
            </a:extLst>
          </p:cNvPr>
          <p:cNvPicPr>
            <a:picLocks noChangeAspect="1"/>
          </p:cNvPicPr>
          <p:nvPr/>
        </p:nvPicPr>
        <p:blipFill>
          <a:blip r:embed="rId3"/>
          <a:stretch>
            <a:fillRect/>
          </a:stretch>
        </p:blipFill>
        <p:spPr>
          <a:xfrm>
            <a:off x="5442857" y="4347691"/>
            <a:ext cx="3114989" cy="2056354"/>
          </a:xfrm>
          <a:prstGeom prst="rect">
            <a:avLst/>
          </a:prstGeom>
        </p:spPr>
      </p:pic>
    </p:spTree>
    <p:extLst>
      <p:ext uri="{BB962C8B-B14F-4D97-AF65-F5344CB8AC3E}">
        <p14:creationId xmlns:p14="http://schemas.microsoft.com/office/powerpoint/2010/main" val="1370687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0565A-00FF-7DF5-8428-AC62DB108384}"/>
              </a:ext>
            </a:extLst>
          </p:cNvPr>
          <p:cNvSpPr>
            <a:spLocks noGrp="1"/>
          </p:cNvSpPr>
          <p:nvPr>
            <p:ph type="title"/>
          </p:nvPr>
        </p:nvSpPr>
        <p:spPr>
          <a:xfrm>
            <a:off x="630936" y="502920"/>
            <a:ext cx="3419856" cy="2177415"/>
          </a:xfrm>
        </p:spPr>
        <p:txBody>
          <a:bodyPr anchor="ctr">
            <a:normAutofit/>
          </a:bodyPr>
          <a:lstStyle/>
          <a:p>
            <a:r>
              <a:rPr lang="en-US" sz="3700" b="1" dirty="0">
                <a:cs typeface="Calibri Light"/>
              </a:rPr>
              <a:t>DWF Partnership – Champion &amp; School Support</a:t>
            </a:r>
          </a:p>
        </p:txBody>
      </p:sp>
      <p:sp>
        <p:nvSpPr>
          <p:cNvPr id="3" name="Content Placeholder 2">
            <a:extLst>
              <a:ext uri="{FF2B5EF4-FFF2-40B4-BE49-F238E27FC236}">
                <a16:creationId xmlns:a16="http://schemas.microsoft.com/office/drawing/2014/main" id="{FC687E0B-13CC-5F2F-FA24-F0782773290D}"/>
              </a:ext>
            </a:extLst>
          </p:cNvPr>
          <p:cNvSpPr>
            <a:spLocks noGrp="1"/>
          </p:cNvSpPr>
          <p:nvPr>
            <p:ph idx="1"/>
          </p:nvPr>
        </p:nvSpPr>
        <p:spPr>
          <a:xfrm>
            <a:off x="4568031" y="1134326"/>
            <a:ext cx="6894576" cy="1018540"/>
          </a:xfrm>
        </p:spPr>
        <p:txBody>
          <a:bodyPr vert="horz" lIns="91440" tIns="45720" rIns="91440" bIns="45720" rtlCol="0" anchor="ctr">
            <a:noAutofit/>
          </a:bodyPr>
          <a:lstStyle/>
          <a:p>
            <a:pPr marL="0" indent="0">
              <a:buNone/>
            </a:pPr>
            <a:r>
              <a:rPr lang="en-US" sz="2000" dirty="0">
                <a:cs typeface="Calibri"/>
              </a:rPr>
              <a:t>In response to Champion feedback, the following supports were made available:</a:t>
            </a:r>
          </a:p>
          <a:p>
            <a:pPr lvl="1"/>
            <a:r>
              <a:rPr lang="en-US" sz="2000" dirty="0">
                <a:cs typeface="Calibri"/>
              </a:rPr>
              <a:t>Two release days per school champion </a:t>
            </a:r>
          </a:p>
          <a:p>
            <a:pPr lvl="1"/>
            <a:r>
              <a:rPr lang="en-US" sz="2000" dirty="0">
                <a:cs typeface="Calibri"/>
              </a:rPr>
              <a:t>$500 </a:t>
            </a:r>
            <a:r>
              <a:rPr lang="en-US" sz="2000" i="1" dirty="0">
                <a:cs typeface="Calibri"/>
              </a:rPr>
              <a:t>Do Something </a:t>
            </a:r>
            <a:r>
              <a:rPr lang="en-US" sz="2000" dirty="0">
                <a:cs typeface="Calibri"/>
              </a:rPr>
              <a:t>grants to each school to implement projects</a:t>
            </a:r>
          </a:p>
          <a:p>
            <a:pPr lvl="1"/>
            <a:r>
              <a:rPr lang="en-US" sz="2000" dirty="0">
                <a:cs typeface="Calibri"/>
              </a:rPr>
              <a:t>Resource delivery to schools through champions to empower their leadership among staff and to ensure they are familiar with available resources</a:t>
            </a:r>
          </a:p>
        </p:txBody>
      </p:sp>
      <p:pic>
        <p:nvPicPr>
          <p:cNvPr id="4" name="Picture 4" descr="Graphical user interface, text, application&#10;&#10;Description automatically generated">
            <a:extLst>
              <a:ext uri="{FF2B5EF4-FFF2-40B4-BE49-F238E27FC236}">
                <a16:creationId xmlns:a16="http://schemas.microsoft.com/office/drawing/2014/main" id="{7CF3C1ED-DBA6-04E8-886B-22882D6AFF95}"/>
              </a:ext>
            </a:extLst>
          </p:cNvPr>
          <p:cNvPicPr>
            <a:picLocks noChangeAspect="1"/>
          </p:cNvPicPr>
          <p:nvPr/>
        </p:nvPicPr>
        <p:blipFill>
          <a:blip r:embed="rId2"/>
          <a:stretch>
            <a:fillRect/>
          </a:stretch>
        </p:blipFill>
        <p:spPr>
          <a:xfrm>
            <a:off x="156483" y="2927547"/>
            <a:ext cx="11881219" cy="3261223"/>
          </a:xfrm>
          <a:prstGeom prst="rect">
            <a:avLst/>
          </a:prstGeom>
        </p:spPr>
      </p:pic>
    </p:spTree>
    <p:extLst>
      <p:ext uri="{BB962C8B-B14F-4D97-AF65-F5344CB8AC3E}">
        <p14:creationId xmlns:p14="http://schemas.microsoft.com/office/powerpoint/2010/main" val="2947859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4BB55-CF0A-6F82-D801-E6E8F3644DBB}"/>
              </a:ext>
            </a:extLst>
          </p:cNvPr>
          <p:cNvSpPr>
            <a:spLocks noGrp="1"/>
          </p:cNvSpPr>
          <p:nvPr>
            <p:ph type="title"/>
          </p:nvPr>
        </p:nvSpPr>
        <p:spPr>
          <a:xfrm>
            <a:off x="579664" y="977059"/>
            <a:ext cx="2899189" cy="4363844"/>
          </a:xfrm>
        </p:spPr>
        <p:txBody>
          <a:bodyPr anchor="t">
            <a:normAutofit/>
          </a:bodyPr>
          <a:lstStyle/>
          <a:p>
            <a:r>
              <a:rPr lang="en-US" sz="4000">
                <a:solidFill>
                  <a:srgbClr val="FFFFFF"/>
                </a:solidFill>
                <a:cs typeface="Calibri Light"/>
              </a:rPr>
              <a:t>DWF Outcomes</a:t>
            </a:r>
          </a:p>
        </p:txBody>
      </p:sp>
      <p:sp>
        <p:nvSpPr>
          <p:cNvPr id="3" name="Content Placeholder 2">
            <a:extLst>
              <a:ext uri="{FF2B5EF4-FFF2-40B4-BE49-F238E27FC236}">
                <a16:creationId xmlns:a16="http://schemas.microsoft.com/office/drawing/2014/main" id="{46067931-E151-EA47-CDF1-A332F48ECEA6}"/>
              </a:ext>
            </a:extLst>
          </p:cNvPr>
          <p:cNvSpPr>
            <a:spLocks noGrp="1"/>
          </p:cNvSpPr>
          <p:nvPr>
            <p:ph sz="half" idx="1"/>
          </p:nvPr>
        </p:nvSpPr>
        <p:spPr>
          <a:xfrm>
            <a:off x="3428355" y="1245801"/>
            <a:ext cx="3427283" cy="4363844"/>
          </a:xfrm>
        </p:spPr>
        <p:txBody>
          <a:bodyPr vert="horz" lIns="91440" tIns="45720" rIns="91440" bIns="45720" rtlCol="0">
            <a:normAutofit/>
          </a:bodyPr>
          <a:lstStyle/>
          <a:p>
            <a:r>
              <a:rPr lang="en-US" sz="2000">
                <a:cs typeface="Calibri"/>
              </a:rPr>
              <a:t>Student-written land acknowledgements</a:t>
            </a:r>
          </a:p>
          <a:p>
            <a:pPr lvl="1"/>
            <a:r>
              <a:rPr lang="en-US" sz="2000">
                <a:cs typeface="Calibri"/>
              </a:rPr>
              <a:t>Lord Beaverbrook School</a:t>
            </a:r>
          </a:p>
          <a:p>
            <a:pPr lvl="1"/>
            <a:r>
              <a:rPr lang="en-US" sz="2000">
                <a:cs typeface="Calibri"/>
              </a:rPr>
              <a:t>Blackville School</a:t>
            </a:r>
          </a:p>
          <a:p>
            <a:r>
              <a:rPr lang="en-US" sz="2000">
                <a:cs typeface="Calibri"/>
              </a:rPr>
              <a:t>Library upgrades</a:t>
            </a:r>
          </a:p>
          <a:p>
            <a:pPr lvl="1"/>
            <a:r>
              <a:rPr lang="en-US" sz="2000">
                <a:cs typeface="Calibri"/>
              </a:rPr>
              <a:t>Dr. Losier Middle School</a:t>
            </a:r>
          </a:p>
          <a:p>
            <a:pPr lvl="1"/>
            <a:r>
              <a:rPr lang="en-US" sz="2000">
                <a:cs typeface="Calibri"/>
              </a:rPr>
              <a:t>James M. Hill Memorial High School</a:t>
            </a:r>
          </a:p>
          <a:p>
            <a:pPr lvl="1"/>
            <a:r>
              <a:rPr lang="en-US" sz="2000">
                <a:cs typeface="Calibri"/>
              </a:rPr>
              <a:t>Napan Elementary School</a:t>
            </a:r>
          </a:p>
        </p:txBody>
      </p:sp>
      <p:sp>
        <p:nvSpPr>
          <p:cNvPr id="11" name="Content Placeholder 10">
            <a:extLst>
              <a:ext uri="{FF2B5EF4-FFF2-40B4-BE49-F238E27FC236}">
                <a16:creationId xmlns:a16="http://schemas.microsoft.com/office/drawing/2014/main" id="{CEF0A1E8-CA51-4344-FD76-D1CBE9F64F4C}"/>
              </a:ext>
            </a:extLst>
          </p:cNvPr>
          <p:cNvSpPr>
            <a:spLocks noGrp="1"/>
          </p:cNvSpPr>
          <p:nvPr>
            <p:ph sz="half" idx="2"/>
          </p:nvPr>
        </p:nvSpPr>
        <p:spPr>
          <a:xfrm>
            <a:off x="7927729" y="1245801"/>
            <a:ext cx="3197701" cy="4363844"/>
          </a:xfrm>
        </p:spPr>
        <p:txBody>
          <a:bodyPr vert="horz" lIns="91440" tIns="45720" rIns="91440" bIns="45720" rtlCol="0">
            <a:normAutofit/>
          </a:bodyPr>
          <a:lstStyle/>
          <a:p>
            <a:r>
              <a:rPr lang="en-US" sz="2000">
                <a:cs typeface="Calibri"/>
              </a:rPr>
              <a:t>School displays</a:t>
            </a:r>
          </a:p>
          <a:p>
            <a:pPr lvl="1"/>
            <a:r>
              <a:rPr lang="en-US" sz="2000">
                <a:cs typeface="Calibri"/>
              </a:rPr>
              <a:t>Bathurst High School</a:t>
            </a:r>
          </a:p>
          <a:p>
            <a:pPr lvl="1"/>
            <a:r>
              <a:rPr lang="en-US" sz="2000">
                <a:cs typeface="Calibri"/>
              </a:rPr>
              <a:t>Bonar Law Memorial High School</a:t>
            </a:r>
          </a:p>
          <a:p>
            <a:pPr lvl="1"/>
            <a:r>
              <a:rPr lang="en-US" sz="2000">
                <a:cs typeface="Calibri"/>
              </a:rPr>
              <a:t>Dr. Losier Middle School</a:t>
            </a:r>
          </a:p>
          <a:p>
            <a:pPr lvl="1"/>
            <a:r>
              <a:rPr lang="en-US" sz="2000">
                <a:cs typeface="Calibri"/>
              </a:rPr>
              <a:t>James M Hill</a:t>
            </a:r>
          </a:p>
          <a:p>
            <a:pPr lvl="1"/>
            <a:r>
              <a:rPr lang="en-US" sz="2000">
                <a:cs typeface="Calibri"/>
              </a:rPr>
              <a:t>King Street Elementary</a:t>
            </a:r>
          </a:p>
          <a:p>
            <a:pPr lvl="1"/>
            <a:r>
              <a:rPr lang="en-US" sz="2000">
                <a:cs typeface="Calibri"/>
              </a:rPr>
              <a:t>Lord Beaverbrook School</a:t>
            </a:r>
          </a:p>
          <a:p>
            <a:pPr lvl="1"/>
            <a:r>
              <a:rPr lang="en-US" sz="2000">
                <a:cs typeface="Calibri"/>
              </a:rPr>
              <a:t>Napan Elementary</a:t>
            </a:r>
          </a:p>
          <a:p>
            <a:pPr lvl="1"/>
            <a:r>
              <a:rPr lang="en-US" sz="2000">
                <a:cs typeface="Calibri"/>
              </a:rPr>
              <a:t>Rexton Elementary</a:t>
            </a:r>
          </a:p>
          <a:p>
            <a:pPr lvl="1"/>
            <a:endParaRPr lang="en-US" sz="2000">
              <a:cs typeface="Calibri"/>
            </a:endParaRPr>
          </a:p>
        </p:txBody>
      </p:sp>
      <p:pic>
        <p:nvPicPr>
          <p:cNvPr id="5" name="Picture 5">
            <a:extLst>
              <a:ext uri="{FF2B5EF4-FFF2-40B4-BE49-F238E27FC236}">
                <a16:creationId xmlns:a16="http://schemas.microsoft.com/office/drawing/2014/main" id="{C890FB7F-D839-491D-7DF1-81C5FFF43FF3}"/>
              </a:ext>
            </a:extLst>
          </p:cNvPr>
          <p:cNvPicPr>
            <a:picLocks noChangeAspect="1"/>
          </p:cNvPicPr>
          <p:nvPr/>
        </p:nvPicPr>
        <p:blipFill>
          <a:blip r:embed="rId2"/>
          <a:stretch>
            <a:fillRect/>
          </a:stretch>
        </p:blipFill>
        <p:spPr>
          <a:xfrm>
            <a:off x="439348" y="1681821"/>
            <a:ext cx="2743200" cy="3657600"/>
          </a:xfrm>
          <a:prstGeom prst="rect">
            <a:avLst/>
          </a:prstGeom>
        </p:spPr>
      </p:pic>
      <p:sp>
        <p:nvSpPr>
          <p:cNvPr id="6" name="TextBox 5">
            <a:extLst>
              <a:ext uri="{FF2B5EF4-FFF2-40B4-BE49-F238E27FC236}">
                <a16:creationId xmlns:a16="http://schemas.microsoft.com/office/drawing/2014/main" id="{B552257A-CA9F-CA87-AC8E-A3258BCFD7B2}"/>
              </a:ext>
            </a:extLst>
          </p:cNvPr>
          <p:cNvSpPr txBox="1"/>
          <p:nvPr/>
        </p:nvSpPr>
        <p:spPr>
          <a:xfrm>
            <a:off x="1523999" y="396875"/>
            <a:ext cx="93091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cs typeface="Calibri"/>
              </a:rPr>
              <a:t>Do Something Grant: Evidence of Success</a:t>
            </a:r>
            <a:endParaRPr lang="en-US" sz="4000" dirty="0" err="1"/>
          </a:p>
        </p:txBody>
      </p:sp>
      <p:pic>
        <p:nvPicPr>
          <p:cNvPr id="9" name="Picture 9" descr="Logo, company name&#10;&#10;Description automatically generated">
            <a:extLst>
              <a:ext uri="{FF2B5EF4-FFF2-40B4-BE49-F238E27FC236}">
                <a16:creationId xmlns:a16="http://schemas.microsoft.com/office/drawing/2014/main" id="{B270D8E4-17FD-5D80-8DA0-68A411427BD8}"/>
              </a:ext>
            </a:extLst>
          </p:cNvPr>
          <p:cNvPicPr>
            <a:picLocks noChangeAspect="1"/>
          </p:cNvPicPr>
          <p:nvPr/>
        </p:nvPicPr>
        <p:blipFill>
          <a:blip r:embed="rId3"/>
          <a:stretch>
            <a:fillRect/>
          </a:stretch>
        </p:blipFill>
        <p:spPr>
          <a:xfrm>
            <a:off x="5089525" y="4791341"/>
            <a:ext cx="2743200" cy="1704442"/>
          </a:xfrm>
          <a:prstGeom prst="rect">
            <a:avLst/>
          </a:prstGeom>
        </p:spPr>
      </p:pic>
    </p:spTree>
    <p:extLst>
      <p:ext uri="{BB962C8B-B14F-4D97-AF65-F5344CB8AC3E}">
        <p14:creationId xmlns:p14="http://schemas.microsoft.com/office/powerpoint/2010/main" val="2523874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A picture containing floor, indoor&#10;&#10;Description automatically generated">
            <a:extLst>
              <a:ext uri="{FF2B5EF4-FFF2-40B4-BE49-F238E27FC236}">
                <a16:creationId xmlns:a16="http://schemas.microsoft.com/office/drawing/2014/main" id="{E8122A90-95E0-D15E-E4CF-245FB34D8BCE}"/>
              </a:ext>
            </a:extLst>
          </p:cNvPr>
          <p:cNvPicPr>
            <a:picLocks noChangeAspect="1"/>
          </p:cNvPicPr>
          <p:nvPr/>
        </p:nvPicPr>
        <p:blipFill rotWithShape="1">
          <a:blip r:embed="rId2"/>
          <a:srcRect t="6105" r="1" b="6904"/>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5" name="Picture 5" descr="A picture containing text, outdoor&#10;&#10;Description automatically generated">
            <a:extLst>
              <a:ext uri="{FF2B5EF4-FFF2-40B4-BE49-F238E27FC236}">
                <a16:creationId xmlns:a16="http://schemas.microsoft.com/office/drawing/2014/main" id="{E9CE287F-BADB-7783-62D6-06AF9EF8ABDD}"/>
              </a:ext>
            </a:extLst>
          </p:cNvPr>
          <p:cNvPicPr>
            <a:picLocks noChangeAspect="1"/>
          </p:cNvPicPr>
          <p:nvPr/>
        </p:nvPicPr>
        <p:blipFill rotWithShape="1">
          <a:blip r:embed="rId3"/>
          <a:srcRect t="26390" r="-3" b="29249"/>
          <a:stretch/>
        </p:blipFill>
        <p:spPr>
          <a:xfrm>
            <a:off x="20" y="4069976"/>
            <a:ext cx="3535311" cy="2788023"/>
          </a:xfrm>
          <a:prstGeom prst="rect">
            <a:avLst/>
          </a:prstGeom>
        </p:spPr>
      </p:pic>
      <p:pic>
        <p:nvPicPr>
          <p:cNvPr id="4" name="Picture 4">
            <a:extLst>
              <a:ext uri="{FF2B5EF4-FFF2-40B4-BE49-F238E27FC236}">
                <a16:creationId xmlns:a16="http://schemas.microsoft.com/office/drawing/2014/main" id="{507F0155-7CE3-07AC-0D7F-27DEA90BD92E}"/>
              </a:ext>
            </a:extLst>
          </p:cNvPr>
          <p:cNvPicPr>
            <a:picLocks noChangeAspect="1"/>
          </p:cNvPicPr>
          <p:nvPr/>
        </p:nvPicPr>
        <p:blipFill rotWithShape="1">
          <a:blip r:embed="rId4"/>
          <a:srcRect r="252" b="2"/>
          <a:stretch/>
        </p:blipFill>
        <p:spPr>
          <a:xfrm>
            <a:off x="3696199" y="3257176"/>
            <a:ext cx="4789093" cy="3600824"/>
          </a:xfrm>
          <a:prstGeom prst="rect">
            <a:avLst/>
          </a:prstGeom>
        </p:spPr>
      </p:pic>
      <p:pic>
        <p:nvPicPr>
          <p:cNvPr id="7" name="Picture 7" descr="A picture containing text&#10;&#10;Description automatically generated">
            <a:extLst>
              <a:ext uri="{FF2B5EF4-FFF2-40B4-BE49-F238E27FC236}">
                <a16:creationId xmlns:a16="http://schemas.microsoft.com/office/drawing/2014/main" id="{F617185C-887C-82A4-4B81-93E3EA243A9E}"/>
              </a:ext>
            </a:extLst>
          </p:cNvPr>
          <p:cNvPicPr>
            <a:picLocks noChangeAspect="1"/>
          </p:cNvPicPr>
          <p:nvPr/>
        </p:nvPicPr>
        <p:blipFill rotWithShape="1">
          <a:blip r:embed="rId5"/>
          <a:srcRect t="9912" r="1" b="3202"/>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6" name="Picture 6" descr="A picture containing text, indoor&#10;&#10;Description automatically generated">
            <a:extLst>
              <a:ext uri="{FF2B5EF4-FFF2-40B4-BE49-F238E27FC236}">
                <a16:creationId xmlns:a16="http://schemas.microsoft.com/office/drawing/2014/main" id="{8F34BBF8-B88F-7FA6-3B96-BCFC915BB089}"/>
              </a:ext>
            </a:extLst>
          </p:cNvPr>
          <p:cNvPicPr>
            <a:picLocks noChangeAspect="1"/>
          </p:cNvPicPr>
          <p:nvPr/>
        </p:nvPicPr>
        <p:blipFill rotWithShape="1">
          <a:blip r:embed="rId6"/>
          <a:srcRect l="4614" r="-4" b="-4"/>
          <a:stretch/>
        </p:blipFill>
        <p:spPr>
          <a:xfrm>
            <a:off x="8646161" y="4069976"/>
            <a:ext cx="3545840" cy="2788024"/>
          </a:xfrm>
          <a:prstGeom prst="rect">
            <a:avLst/>
          </a:prstGeom>
        </p:spPr>
      </p:pic>
    </p:spTree>
    <p:extLst>
      <p:ext uri="{BB962C8B-B14F-4D97-AF65-F5344CB8AC3E}">
        <p14:creationId xmlns:p14="http://schemas.microsoft.com/office/powerpoint/2010/main" val="417525940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27</Slides>
  <Notes>0</Notes>
  <HiddenSlides>1</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ASD-N Annual First Nation Education Report</vt:lpstr>
      <vt:lpstr>Overview</vt:lpstr>
      <vt:lpstr>Professional Learning</vt:lpstr>
      <vt:lpstr>ARC Training</vt:lpstr>
      <vt:lpstr>Enhanced First Nation Education Programs &amp; Services Agreement</vt:lpstr>
      <vt:lpstr>DWF Legacy District for Reconciliation</vt:lpstr>
      <vt:lpstr>DWF Partnership – Champion &amp; School Support</vt:lpstr>
      <vt:lpstr>DWF Outcomes</vt:lpstr>
      <vt:lpstr>PowerPoint Presentation</vt:lpstr>
      <vt:lpstr>DWF Outcomes continued</vt:lpstr>
      <vt:lpstr>Truth and Reconciliation Week</vt:lpstr>
      <vt:lpstr>PowerPoint Presentation</vt:lpstr>
      <vt:lpstr>Elders in Schools</vt:lpstr>
      <vt:lpstr>Elders in Schools</vt:lpstr>
      <vt:lpstr>Take Me Outside</vt:lpstr>
      <vt:lpstr>PowerPoint Presentation</vt:lpstr>
      <vt:lpstr>Blanket Exercises</vt:lpstr>
      <vt:lpstr>Am"bear"risters</vt:lpstr>
      <vt:lpstr>Mawi'omi's- Pow Wows</vt:lpstr>
      <vt:lpstr>Mi'kmaq Grand Council Flags</vt:lpstr>
      <vt:lpstr>Partnerships</vt:lpstr>
      <vt:lpstr>Community Approach to Education</vt:lpstr>
      <vt:lpstr>Launch in Elsipogtog</vt:lpstr>
      <vt:lpstr>2022-23 School Year Plans</vt:lpstr>
      <vt:lpstr>PowerPoint Presentation</vt:lpstr>
      <vt:lpstr>PowerPoint Presentation</vt:lpstr>
      <vt:lpstr>Challenges and Areas for Growth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331</cp:revision>
  <dcterms:created xsi:type="dcterms:W3CDTF">2022-06-20T16:20:30Z</dcterms:created>
  <dcterms:modified xsi:type="dcterms:W3CDTF">2022-08-10T16:29:58Z</dcterms:modified>
</cp:coreProperties>
</file>