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70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1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002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12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5C7865-2511-4E4D-9C01-E24F1FDEE980}" type="datetimeFigureOut">
              <a:rPr lang="en-CA" smtClean="0"/>
              <a:t>2017-08-15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B623C-3DA1-4186-AA73-37B02A16D15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962982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5C7865-2511-4E4D-9C01-E24F1FDEE980}" type="datetimeFigureOut">
              <a:rPr lang="en-CA" smtClean="0"/>
              <a:t>2017-08-15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B623C-3DA1-4186-AA73-37B02A16D15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825805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5C7865-2511-4E4D-9C01-E24F1FDEE980}" type="datetimeFigureOut">
              <a:rPr lang="en-CA" smtClean="0"/>
              <a:t>2017-08-15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B623C-3DA1-4186-AA73-37B02A16D15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318708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5C7865-2511-4E4D-9C01-E24F1FDEE980}" type="datetimeFigureOut">
              <a:rPr lang="en-CA" smtClean="0"/>
              <a:t>2017-08-15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B623C-3DA1-4186-AA73-37B02A16D15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623795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5C7865-2511-4E4D-9C01-E24F1FDEE980}" type="datetimeFigureOut">
              <a:rPr lang="en-CA" smtClean="0"/>
              <a:t>2017-08-15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B623C-3DA1-4186-AA73-37B02A16D15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652615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5C7865-2511-4E4D-9C01-E24F1FDEE980}" type="datetimeFigureOut">
              <a:rPr lang="en-CA" smtClean="0"/>
              <a:t>2017-08-15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B623C-3DA1-4186-AA73-37B02A16D15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365743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5C7865-2511-4E4D-9C01-E24F1FDEE980}" type="datetimeFigureOut">
              <a:rPr lang="en-CA" smtClean="0"/>
              <a:t>2017-08-15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B623C-3DA1-4186-AA73-37B02A16D15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998635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5C7865-2511-4E4D-9C01-E24F1FDEE980}" type="datetimeFigureOut">
              <a:rPr lang="en-CA" smtClean="0"/>
              <a:t>2017-08-15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B623C-3DA1-4186-AA73-37B02A16D15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083415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5C7865-2511-4E4D-9C01-E24F1FDEE980}" type="datetimeFigureOut">
              <a:rPr lang="en-CA" smtClean="0"/>
              <a:t>2017-08-15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B623C-3DA1-4186-AA73-37B02A16D15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481003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5C7865-2511-4E4D-9C01-E24F1FDEE980}" type="datetimeFigureOut">
              <a:rPr lang="en-CA" smtClean="0"/>
              <a:t>2017-08-15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B623C-3DA1-4186-AA73-37B02A16D15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202883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5C7865-2511-4E4D-9C01-E24F1FDEE980}" type="datetimeFigureOut">
              <a:rPr lang="en-CA" smtClean="0"/>
              <a:t>2017-08-15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B623C-3DA1-4186-AA73-37B02A16D15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229762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5C7865-2511-4E4D-9C01-E24F1FDEE980}" type="datetimeFigureOut">
              <a:rPr lang="en-CA" smtClean="0"/>
              <a:t>2017-08-15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AB623C-3DA1-4186-AA73-37B02A16D15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035667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goo.gl/umPqtm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1"/>
          <p:cNvSpPr>
            <a:spLocks noGrp="1" noChangeArrowheads="1"/>
          </p:cNvSpPr>
          <p:nvPr>
            <p:ph type="title"/>
          </p:nvPr>
        </p:nvSpPr>
        <p:spPr>
          <a:xfrm>
            <a:off x="910062" y="451842"/>
            <a:ext cx="7358063" cy="1714500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n-US" altLang="en-US" sz="7200" dirty="0"/>
              <a:t>Spark, Build, Share</a:t>
            </a:r>
          </a:p>
        </p:txBody>
      </p:sp>
      <p:sp>
        <p:nvSpPr>
          <p:cNvPr id="14340" name="Rectangle 3"/>
          <p:cNvSpPr>
            <a:spLocks/>
          </p:cNvSpPr>
          <p:nvPr/>
        </p:nvSpPr>
        <p:spPr bwMode="auto">
          <a:xfrm>
            <a:off x="1568838" y="1911846"/>
            <a:ext cx="5920383" cy="50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spcBef>
                <a:spcPts val="2400"/>
              </a:spcBef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ea typeface="PingFang SC Regular" charset="0"/>
                <a:cs typeface="PingFang SC Regular" charset="0"/>
                <a:sym typeface="Gill Sans" charset="0"/>
              </a:defRPr>
            </a:lvl1pPr>
            <a:lvl2pPr marL="1282700" indent="-571500">
              <a:spcBef>
                <a:spcPts val="2400"/>
              </a:spcBef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ea typeface="PingFang SC Regular" charset="0"/>
                <a:cs typeface="PingFang SC Regular" charset="0"/>
                <a:sym typeface="Gill Sans" charset="0"/>
              </a:defRPr>
            </a:lvl2pPr>
            <a:lvl3pPr marL="1727200" indent="-571500">
              <a:spcBef>
                <a:spcPts val="2400"/>
              </a:spcBef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ea typeface="PingFang SC Regular" charset="0"/>
                <a:cs typeface="PingFang SC Regular" charset="0"/>
                <a:sym typeface="Gill Sans" charset="0"/>
              </a:defRPr>
            </a:lvl3pPr>
            <a:lvl4pPr marL="2171700" indent="-571500">
              <a:spcBef>
                <a:spcPts val="2400"/>
              </a:spcBef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ea typeface="PingFang SC Regular" charset="0"/>
                <a:cs typeface="PingFang SC Regular" charset="0"/>
                <a:sym typeface="Gill Sans" charset="0"/>
              </a:defRPr>
            </a:lvl4pPr>
            <a:lvl5pPr marL="2616200" indent="-571500">
              <a:spcBef>
                <a:spcPts val="2400"/>
              </a:spcBef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ea typeface="PingFang SC Regular" charset="0"/>
                <a:cs typeface="PingFang SC Regular" charset="0"/>
                <a:sym typeface="Gill Sans" charset="0"/>
              </a:defRPr>
            </a:lvl5pPr>
            <a:lvl6pPr marL="3073400" indent="-57150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ea typeface="PingFang SC Regular" charset="0"/>
                <a:cs typeface="PingFang SC Regular" charset="0"/>
                <a:sym typeface="Gill Sans" charset="0"/>
              </a:defRPr>
            </a:lvl6pPr>
            <a:lvl7pPr marL="3530600" indent="-57150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ea typeface="PingFang SC Regular" charset="0"/>
                <a:cs typeface="PingFang SC Regular" charset="0"/>
                <a:sym typeface="Gill Sans" charset="0"/>
              </a:defRPr>
            </a:lvl7pPr>
            <a:lvl8pPr marL="3987800" indent="-57150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ea typeface="PingFang SC Regular" charset="0"/>
                <a:cs typeface="PingFang SC Regular" charset="0"/>
                <a:sym typeface="Gill Sans" charset="0"/>
              </a:defRPr>
            </a:lvl8pPr>
            <a:lvl9pPr marL="4445000" indent="-57150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ea typeface="PingFang SC Regular" charset="0"/>
                <a:cs typeface="PingFang SC Regular" charset="0"/>
                <a:sym typeface="Gill Sans" charset="0"/>
              </a:defRPr>
            </a:lvl9pPr>
          </a:lstStyle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 sz="2953" dirty="0" smtClean="0">
                <a:ea typeface="Gill Sans" charset="0"/>
                <a:cs typeface="Gill Sans" charset="0"/>
              </a:rPr>
              <a:t>10:30am </a:t>
            </a:r>
            <a:r>
              <a:rPr lang="en-US" altLang="en-US" sz="2953" dirty="0">
                <a:ea typeface="Gill Sans" charset="0"/>
                <a:cs typeface="Gill Sans" charset="0"/>
              </a:rPr>
              <a:t>to </a:t>
            </a:r>
            <a:r>
              <a:rPr lang="en-US" altLang="en-US" sz="2953" dirty="0" smtClean="0">
                <a:ea typeface="Gill Sans" charset="0"/>
                <a:cs typeface="Gill Sans" charset="0"/>
              </a:rPr>
              <a:t>11:30am</a:t>
            </a:r>
            <a:endParaRPr lang="en-US" altLang="en-US" sz="2953" dirty="0">
              <a:ea typeface="Gill Sans" charset="0"/>
              <a:cs typeface="Gill Sans" charset="0"/>
            </a:endParaRPr>
          </a:p>
        </p:txBody>
      </p:sp>
      <p:sp>
        <p:nvSpPr>
          <p:cNvPr id="5" name="Rectangle 2"/>
          <p:cNvSpPr>
            <a:spLocks/>
          </p:cNvSpPr>
          <p:nvPr/>
        </p:nvSpPr>
        <p:spPr bwMode="auto">
          <a:xfrm>
            <a:off x="1023266" y="2420838"/>
            <a:ext cx="7244859" cy="38797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spcBef>
                <a:spcPts val="2400"/>
              </a:spcBef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ea typeface="PingFang SC Regular" charset="0"/>
                <a:cs typeface="PingFang SC Regular" charset="0"/>
                <a:sym typeface="Gill Sans" charset="0"/>
              </a:defRPr>
            </a:lvl1pPr>
            <a:lvl2pPr marL="1282700" indent="-571500">
              <a:spcBef>
                <a:spcPts val="2400"/>
              </a:spcBef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ea typeface="PingFang SC Regular" charset="0"/>
                <a:cs typeface="PingFang SC Regular" charset="0"/>
                <a:sym typeface="Gill Sans" charset="0"/>
              </a:defRPr>
            </a:lvl2pPr>
            <a:lvl3pPr marL="1727200" indent="-571500">
              <a:spcBef>
                <a:spcPts val="2400"/>
              </a:spcBef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ea typeface="PingFang SC Regular" charset="0"/>
                <a:cs typeface="PingFang SC Regular" charset="0"/>
                <a:sym typeface="Gill Sans" charset="0"/>
              </a:defRPr>
            </a:lvl3pPr>
            <a:lvl4pPr marL="2171700" indent="-571500">
              <a:spcBef>
                <a:spcPts val="2400"/>
              </a:spcBef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ea typeface="PingFang SC Regular" charset="0"/>
                <a:cs typeface="PingFang SC Regular" charset="0"/>
                <a:sym typeface="Gill Sans" charset="0"/>
              </a:defRPr>
            </a:lvl4pPr>
            <a:lvl5pPr marL="2616200" indent="-571500">
              <a:spcBef>
                <a:spcPts val="2400"/>
              </a:spcBef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ea typeface="PingFang SC Regular" charset="0"/>
                <a:cs typeface="PingFang SC Regular" charset="0"/>
                <a:sym typeface="Gill Sans" charset="0"/>
              </a:defRPr>
            </a:lvl5pPr>
            <a:lvl6pPr marL="3073400" indent="-57150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ea typeface="PingFang SC Regular" charset="0"/>
                <a:cs typeface="PingFang SC Regular" charset="0"/>
                <a:sym typeface="Gill Sans" charset="0"/>
              </a:defRPr>
            </a:lvl6pPr>
            <a:lvl7pPr marL="3530600" indent="-57150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ea typeface="PingFang SC Regular" charset="0"/>
                <a:cs typeface="PingFang SC Regular" charset="0"/>
                <a:sym typeface="Gill Sans" charset="0"/>
              </a:defRPr>
            </a:lvl7pPr>
            <a:lvl8pPr marL="3987800" indent="-57150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ea typeface="PingFang SC Regular" charset="0"/>
                <a:cs typeface="PingFang SC Regular" charset="0"/>
                <a:sym typeface="Gill Sans" charset="0"/>
              </a:defRPr>
            </a:lvl8pPr>
            <a:lvl9pPr marL="4445000" indent="-57150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ea typeface="PingFang SC Regular" charset="0"/>
                <a:cs typeface="PingFang SC Regular" charset="0"/>
                <a:sym typeface="Gill Sans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 sz="2800" dirty="0" smtClean="0">
                <a:ea typeface="Gill Sans" charset="0"/>
                <a:cs typeface="Gill Sans" charset="0"/>
              </a:rPr>
              <a:t>In this session, you will:</a:t>
            </a:r>
          </a:p>
          <a:p>
            <a:pPr marL="457200" indent="-457200">
              <a:spcBef>
                <a:spcPct val="0"/>
              </a:spcBef>
              <a:buSzTx/>
            </a:pPr>
            <a:r>
              <a:rPr lang="en-US" altLang="en-US" sz="2800" dirty="0">
                <a:ea typeface="Gill Sans" charset="0"/>
                <a:cs typeface="Gill Sans" charset="0"/>
              </a:rPr>
              <a:t>V</a:t>
            </a:r>
            <a:r>
              <a:rPr lang="en-US" altLang="en-US" sz="2800" dirty="0" smtClean="0">
                <a:ea typeface="Gill Sans" charset="0"/>
                <a:cs typeface="Gill Sans" charset="0"/>
              </a:rPr>
              <a:t>iew and respond to a short video on creativity.</a:t>
            </a:r>
          </a:p>
          <a:p>
            <a:pPr marL="457200" indent="-457200">
              <a:spcBef>
                <a:spcPct val="0"/>
              </a:spcBef>
              <a:buSzTx/>
            </a:pPr>
            <a:r>
              <a:rPr lang="en-US" altLang="en-US" sz="2800" dirty="0" smtClean="0">
                <a:ea typeface="Gill Sans" charset="0"/>
                <a:cs typeface="Gill Sans" charset="0"/>
              </a:rPr>
              <a:t>Participate in a hands on activity designed to develop </a:t>
            </a:r>
            <a:r>
              <a:rPr lang="en-US" altLang="en-US" sz="2800" dirty="0"/>
              <a:t>problem solving, creative thinking and team </a:t>
            </a:r>
            <a:r>
              <a:rPr lang="en-US" altLang="en-US" sz="2800" dirty="0" smtClean="0"/>
              <a:t>building.</a:t>
            </a:r>
          </a:p>
          <a:p>
            <a:pPr marL="457200" indent="-457200">
              <a:spcBef>
                <a:spcPct val="0"/>
              </a:spcBef>
              <a:buSzTx/>
            </a:pPr>
            <a:r>
              <a:rPr lang="en-US" altLang="en-US" sz="2800" dirty="0" smtClean="0"/>
              <a:t>Reflect on a teacher that inspired you.</a:t>
            </a:r>
          </a:p>
          <a:p>
            <a:pPr marL="457200" indent="-457200">
              <a:spcBef>
                <a:spcPct val="0"/>
              </a:spcBef>
              <a:buSzTx/>
            </a:pPr>
            <a:endParaRPr lang="en-US" altLang="en-US" sz="2800" dirty="0">
              <a:ea typeface="Gill Sans" charset="0"/>
              <a:cs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4130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1"/>
          <p:cNvSpPr>
            <a:spLocks noGrp="1" noChangeArrowheads="1"/>
          </p:cNvSpPr>
          <p:nvPr>
            <p:ph type="title"/>
          </p:nvPr>
        </p:nvSpPr>
        <p:spPr>
          <a:xfrm>
            <a:off x="892970" y="395480"/>
            <a:ext cx="7358063" cy="1714500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n-US" altLang="en-US" sz="6000" dirty="0">
                <a:solidFill>
                  <a:srgbClr val="800080"/>
                </a:solidFill>
              </a:rPr>
              <a:t>Build Prototype</a:t>
            </a:r>
          </a:p>
        </p:txBody>
      </p:sp>
      <p:sp>
        <p:nvSpPr>
          <p:cNvPr id="22532" name="Rectangle 3"/>
          <p:cNvSpPr>
            <a:spLocks noGrp="1" noChangeArrowheads="1"/>
          </p:cNvSpPr>
          <p:nvPr>
            <p:ph idx="1"/>
          </p:nvPr>
        </p:nvSpPr>
        <p:spPr>
          <a:xfrm>
            <a:off x="892970" y="3036095"/>
            <a:ext cx="7358063" cy="2669977"/>
          </a:xfrm>
        </p:spPr>
        <p:txBody>
          <a:bodyPr/>
          <a:lstStyle/>
          <a:p>
            <a:pPr marL="401822">
              <a:buSzPct val="125000"/>
            </a:pPr>
            <a:r>
              <a:rPr lang="en-US" altLang="en-US" sz="2531"/>
              <a:t>You have 10 minutes to prototype a solution using only the materials in your groups bag. </a:t>
            </a:r>
          </a:p>
        </p:txBody>
      </p:sp>
      <p:sp>
        <p:nvSpPr>
          <p:cNvPr id="22531" name="Rectangle 2"/>
          <p:cNvSpPr>
            <a:spLocks/>
          </p:cNvSpPr>
          <p:nvPr/>
        </p:nvSpPr>
        <p:spPr bwMode="auto">
          <a:xfrm>
            <a:off x="1166167" y="2638741"/>
            <a:ext cx="4007507" cy="259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>
              <a:spcBef>
                <a:spcPts val="2400"/>
              </a:spcBef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ea typeface="PingFang SC Regular" charset="0"/>
                <a:cs typeface="PingFang SC Regular" charset="0"/>
                <a:sym typeface="Gill Sans" charset="0"/>
              </a:defRPr>
            </a:lvl1pPr>
            <a:lvl2pPr marL="1282700" indent="-571500">
              <a:spcBef>
                <a:spcPts val="2400"/>
              </a:spcBef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ea typeface="PingFang SC Regular" charset="0"/>
                <a:cs typeface="PingFang SC Regular" charset="0"/>
                <a:sym typeface="Gill Sans" charset="0"/>
              </a:defRPr>
            </a:lvl2pPr>
            <a:lvl3pPr marL="1727200" indent="-571500">
              <a:spcBef>
                <a:spcPts val="2400"/>
              </a:spcBef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ea typeface="PingFang SC Regular" charset="0"/>
                <a:cs typeface="PingFang SC Regular" charset="0"/>
                <a:sym typeface="Gill Sans" charset="0"/>
              </a:defRPr>
            </a:lvl3pPr>
            <a:lvl4pPr marL="2171700" indent="-571500">
              <a:spcBef>
                <a:spcPts val="2400"/>
              </a:spcBef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ea typeface="PingFang SC Regular" charset="0"/>
                <a:cs typeface="PingFang SC Regular" charset="0"/>
                <a:sym typeface="Gill Sans" charset="0"/>
              </a:defRPr>
            </a:lvl4pPr>
            <a:lvl5pPr marL="2616200" indent="-571500">
              <a:spcBef>
                <a:spcPts val="2400"/>
              </a:spcBef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ea typeface="PingFang SC Regular" charset="0"/>
                <a:cs typeface="PingFang SC Regular" charset="0"/>
                <a:sym typeface="Gill Sans" charset="0"/>
              </a:defRPr>
            </a:lvl5pPr>
            <a:lvl6pPr marL="3073400" indent="-57150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ea typeface="PingFang SC Regular" charset="0"/>
                <a:cs typeface="PingFang SC Regular" charset="0"/>
                <a:sym typeface="Gill Sans" charset="0"/>
              </a:defRPr>
            </a:lvl6pPr>
            <a:lvl7pPr marL="3530600" indent="-57150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ea typeface="PingFang SC Regular" charset="0"/>
                <a:cs typeface="PingFang SC Regular" charset="0"/>
                <a:sym typeface="Gill Sans" charset="0"/>
              </a:defRPr>
            </a:lvl7pPr>
            <a:lvl8pPr marL="3987800" indent="-57150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ea typeface="PingFang SC Regular" charset="0"/>
                <a:cs typeface="PingFang SC Regular" charset="0"/>
                <a:sym typeface="Gill Sans" charset="0"/>
              </a:defRPr>
            </a:lvl8pPr>
            <a:lvl9pPr marL="4445000" indent="-57150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ea typeface="PingFang SC Regular" charset="0"/>
                <a:cs typeface="PingFang SC Regular" charset="0"/>
                <a:sym typeface="Gill Sans" charset="0"/>
              </a:defRPr>
            </a:lvl9pPr>
          </a:lstStyle>
          <a:p>
            <a:pPr eaLnBrk="1" hangingPunct="1">
              <a:buSzTx/>
              <a:buFontTx/>
              <a:buNone/>
            </a:pPr>
            <a:r>
              <a:rPr lang="en-US" altLang="en-US" sz="1687" dirty="0">
                <a:ea typeface="Gill Sans" charset="0"/>
                <a:cs typeface="Gill Sans" charset="0"/>
              </a:rPr>
              <a:t>Approx. 10 minutes (11:00am to 11:10am)</a:t>
            </a:r>
          </a:p>
        </p:txBody>
      </p:sp>
    </p:spTree>
    <p:extLst>
      <p:ext uri="{BB962C8B-B14F-4D97-AF65-F5344CB8AC3E}">
        <p14:creationId xmlns:p14="http://schemas.microsoft.com/office/powerpoint/2010/main" val="970813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1"/>
          <p:cNvSpPr>
            <a:spLocks noGrp="1" noChangeArrowheads="1"/>
          </p:cNvSpPr>
          <p:nvPr>
            <p:ph type="title"/>
          </p:nvPr>
        </p:nvSpPr>
        <p:spPr>
          <a:xfrm>
            <a:off x="892970" y="399769"/>
            <a:ext cx="7358063" cy="1714500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n-US" altLang="en-US" sz="6000" dirty="0">
                <a:solidFill>
                  <a:srgbClr val="800080"/>
                </a:solidFill>
              </a:rPr>
              <a:t>Present Prototype</a:t>
            </a:r>
          </a:p>
        </p:txBody>
      </p:sp>
      <p:sp>
        <p:nvSpPr>
          <p:cNvPr id="23556" name="Rectangle 3"/>
          <p:cNvSpPr>
            <a:spLocks noGrp="1" noChangeArrowheads="1"/>
          </p:cNvSpPr>
          <p:nvPr>
            <p:ph idx="1"/>
          </p:nvPr>
        </p:nvSpPr>
        <p:spPr>
          <a:xfrm>
            <a:off x="892970" y="3107532"/>
            <a:ext cx="7358063" cy="2669977"/>
          </a:xfrm>
        </p:spPr>
        <p:txBody>
          <a:bodyPr/>
          <a:lstStyle/>
          <a:p>
            <a:pPr marL="401822">
              <a:buSzPct val="125000"/>
            </a:pPr>
            <a:r>
              <a:rPr lang="en-US" altLang="en-US" sz="2531" dirty="0"/>
              <a:t>Groups present their solutions to the other teams. Ask a representative of each team to read their challenge card aloud and articulate how their solution addresses that challenge.</a:t>
            </a:r>
          </a:p>
        </p:txBody>
      </p:sp>
      <p:sp>
        <p:nvSpPr>
          <p:cNvPr id="23555" name="Rectangle 2"/>
          <p:cNvSpPr>
            <a:spLocks/>
          </p:cNvSpPr>
          <p:nvPr/>
        </p:nvSpPr>
        <p:spPr bwMode="auto">
          <a:xfrm>
            <a:off x="1152791" y="2648382"/>
            <a:ext cx="4007507" cy="259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>
              <a:spcBef>
                <a:spcPts val="2400"/>
              </a:spcBef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ea typeface="PingFang SC Regular" charset="0"/>
                <a:cs typeface="PingFang SC Regular" charset="0"/>
                <a:sym typeface="Gill Sans" charset="0"/>
              </a:defRPr>
            </a:lvl1pPr>
            <a:lvl2pPr marL="1282700" indent="-571500">
              <a:spcBef>
                <a:spcPts val="2400"/>
              </a:spcBef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ea typeface="PingFang SC Regular" charset="0"/>
                <a:cs typeface="PingFang SC Regular" charset="0"/>
                <a:sym typeface="Gill Sans" charset="0"/>
              </a:defRPr>
            </a:lvl2pPr>
            <a:lvl3pPr marL="1727200" indent="-571500">
              <a:spcBef>
                <a:spcPts val="2400"/>
              </a:spcBef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ea typeface="PingFang SC Regular" charset="0"/>
                <a:cs typeface="PingFang SC Regular" charset="0"/>
                <a:sym typeface="Gill Sans" charset="0"/>
              </a:defRPr>
            </a:lvl3pPr>
            <a:lvl4pPr marL="2171700" indent="-571500">
              <a:spcBef>
                <a:spcPts val="2400"/>
              </a:spcBef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ea typeface="PingFang SC Regular" charset="0"/>
                <a:cs typeface="PingFang SC Regular" charset="0"/>
                <a:sym typeface="Gill Sans" charset="0"/>
              </a:defRPr>
            </a:lvl4pPr>
            <a:lvl5pPr marL="2616200" indent="-571500">
              <a:spcBef>
                <a:spcPts val="2400"/>
              </a:spcBef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ea typeface="PingFang SC Regular" charset="0"/>
                <a:cs typeface="PingFang SC Regular" charset="0"/>
                <a:sym typeface="Gill Sans" charset="0"/>
              </a:defRPr>
            </a:lvl5pPr>
            <a:lvl6pPr marL="3073400" indent="-57150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ea typeface="PingFang SC Regular" charset="0"/>
                <a:cs typeface="PingFang SC Regular" charset="0"/>
                <a:sym typeface="Gill Sans" charset="0"/>
              </a:defRPr>
            </a:lvl6pPr>
            <a:lvl7pPr marL="3530600" indent="-57150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ea typeface="PingFang SC Regular" charset="0"/>
                <a:cs typeface="PingFang SC Regular" charset="0"/>
                <a:sym typeface="Gill Sans" charset="0"/>
              </a:defRPr>
            </a:lvl7pPr>
            <a:lvl8pPr marL="3987800" indent="-57150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ea typeface="PingFang SC Regular" charset="0"/>
                <a:cs typeface="PingFang SC Regular" charset="0"/>
                <a:sym typeface="Gill Sans" charset="0"/>
              </a:defRPr>
            </a:lvl8pPr>
            <a:lvl9pPr marL="4445000" indent="-57150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ea typeface="PingFang SC Regular" charset="0"/>
                <a:cs typeface="PingFang SC Regular" charset="0"/>
                <a:sym typeface="Gill Sans" charset="0"/>
              </a:defRPr>
            </a:lvl9pPr>
          </a:lstStyle>
          <a:p>
            <a:pPr eaLnBrk="1" hangingPunct="1">
              <a:buSzTx/>
              <a:buFontTx/>
              <a:buNone/>
            </a:pPr>
            <a:r>
              <a:rPr lang="en-US" altLang="en-US" sz="1687" dirty="0">
                <a:ea typeface="Gill Sans" charset="0"/>
                <a:cs typeface="Gill Sans" charset="0"/>
              </a:rPr>
              <a:t>Approx. 10 minutes (11:10am to 11:20am)</a:t>
            </a:r>
          </a:p>
        </p:txBody>
      </p:sp>
    </p:spTree>
    <p:extLst>
      <p:ext uri="{BB962C8B-B14F-4D97-AF65-F5344CB8AC3E}">
        <p14:creationId xmlns:p14="http://schemas.microsoft.com/office/powerpoint/2010/main" val="1307070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Rectangle 2"/>
          <p:cNvSpPr>
            <a:spLocks noGrp="1" noChangeArrowheads="1"/>
          </p:cNvSpPr>
          <p:nvPr>
            <p:ph type="title"/>
          </p:nvPr>
        </p:nvSpPr>
        <p:spPr>
          <a:xfrm>
            <a:off x="892970" y="267891"/>
            <a:ext cx="7358063" cy="1714500"/>
          </a:xfrm>
        </p:spPr>
        <p:txBody>
          <a:bodyPr>
            <a:noAutofit/>
          </a:bodyPr>
          <a:lstStyle/>
          <a:p>
            <a:pPr algn="ctr" eaLnBrk="1" hangingPunct="1"/>
            <a:r>
              <a:rPr lang="en-US" altLang="en-US" sz="6000" dirty="0">
                <a:solidFill>
                  <a:srgbClr val="800080"/>
                </a:solidFill>
              </a:rPr>
              <a:t>Ready, Set, Design Reflection</a:t>
            </a:r>
          </a:p>
        </p:txBody>
      </p:sp>
      <p:sp>
        <p:nvSpPr>
          <p:cNvPr id="24578" name="Rectangle 1"/>
          <p:cNvSpPr>
            <a:spLocks noGrp="1" noChangeArrowheads="1"/>
          </p:cNvSpPr>
          <p:nvPr>
            <p:ph idx="1"/>
          </p:nvPr>
        </p:nvSpPr>
        <p:spPr>
          <a:xfrm>
            <a:off x="892969" y="2669973"/>
            <a:ext cx="7358063" cy="3616523"/>
          </a:xfrm>
        </p:spPr>
        <p:txBody>
          <a:bodyPr/>
          <a:lstStyle/>
          <a:p>
            <a:pPr marL="625056"/>
            <a:r>
              <a:rPr lang="en-US" altLang="en-US" dirty="0" smtClean="0"/>
              <a:t>What curriculum outcomes could be met using the Ready, Set, Design activity with students?</a:t>
            </a:r>
          </a:p>
          <a:p>
            <a:pPr marL="625056"/>
            <a:r>
              <a:rPr lang="en-US" altLang="en-US" dirty="0" smtClean="0"/>
              <a:t>Think about a Challenge Card that could connect to a curriculum that you are responsible for.</a:t>
            </a:r>
          </a:p>
        </p:txBody>
      </p:sp>
      <p:sp>
        <p:nvSpPr>
          <p:cNvPr id="24580" name="Rectangle 3"/>
          <p:cNvSpPr>
            <a:spLocks/>
          </p:cNvSpPr>
          <p:nvPr/>
        </p:nvSpPr>
        <p:spPr bwMode="auto">
          <a:xfrm>
            <a:off x="1418102" y="2196370"/>
            <a:ext cx="3887283" cy="259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>
              <a:spcBef>
                <a:spcPts val="2400"/>
              </a:spcBef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ea typeface="PingFang SC Regular" charset="0"/>
                <a:cs typeface="PingFang SC Regular" charset="0"/>
                <a:sym typeface="Gill Sans" charset="0"/>
              </a:defRPr>
            </a:lvl1pPr>
            <a:lvl2pPr marL="1282700" indent="-571500">
              <a:spcBef>
                <a:spcPts val="2400"/>
              </a:spcBef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ea typeface="PingFang SC Regular" charset="0"/>
                <a:cs typeface="PingFang SC Regular" charset="0"/>
                <a:sym typeface="Gill Sans" charset="0"/>
              </a:defRPr>
            </a:lvl2pPr>
            <a:lvl3pPr marL="1727200" indent="-571500">
              <a:spcBef>
                <a:spcPts val="2400"/>
              </a:spcBef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ea typeface="PingFang SC Regular" charset="0"/>
                <a:cs typeface="PingFang SC Regular" charset="0"/>
                <a:sym typeface="Gill Sans" charset="0"/>
              </a:defRPr>
            </a:lvl3pPr>
            <a:lvl4pPr marL="2171700" indent="-571500">
              <a:spcBef>
                <a:spcPts val="2400"/>
              </a:spcBef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ea typeface="PingFang SC Regular" charset="0"/>
                <a:cs typeface="PingFang SC Regular" charset="0"/>
                <a:sym typeface="Gill Sans" charset="0"/>
              </a:defRPr>
            </a:lvl4pPr>
            <a:lvl5pPr marL="2616200" indent="-571500">
              <a:spcBef>
                <a:spcPts val="2400"/>
              </a:spcBef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ea typeface="PingFang SC Regular" charset="0"/>
                <a:cs typeface="PingFang SC Regular" charset="0"/>
                <a:sym typeface="Gill Sans" charset="0"/>
              </a:defRPr>
            </a:lvl5pPr>
            <a:lvl6pPr marL="3073400" indent="-57150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ea typeface="PingFang SC Regular" charset="0"/>
                <a:cs typeface="PingFang SC Regular" charset="0"/>
                <a:sym typeface="Gill Sans" charset="0"/>
              </a:defRPr>
            </a:lvl6pPr>
            <a:lvl7pPr marL="3530600" indent="-57150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ea typeface="PingFang SC Regular" charset="0"/>
                <a:cs typeface="PingFang SC Regular" charset="0"/>
                <a:sym typeface="Gill Sans" charset="0"/>
              </a:defRPr>
            </a:lvl7pPr>
            <a:lvl8pPr marL="3987800" indent="-57150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ea typeface="PingFang SC Regular" charset="0"/>
                <a:cs typeface="PingFang SC Regular" charset="0"/>
                <a:sym typeface="Gill Sans" charset="0"/>
              </a:defRPr>
            </a:lvl8pPr>
            <a:lvl9pPr marL="4445000" indent="-57150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ea typeface="PingFang SC Regular" charset="0"/>
                <a:cs typeface="PingFang SC Regular" charset="0"/>
                <a:sym typeface="Gill Sans" charset="0"/>
              </a:defRPr>
            </a:lvl9pPr>
          </a:lstStyle>
          <a:p>
            <a:pPr eaLnBrk="1" hangingPunct="1">
              <a:buSzTx/>
              <a:buFontTx/>
              <a:buNone/>
            </a:pPr>
            <a:r>
              <a:rPr lang="en-US" altLang="en-US" sz="1687" dirty="0">
                <a:ea typeface="Gill Sans" charset="0"/>
                <a:cs typeface="Gill Sans" charset="0"/>
              </a:rPr>
              <a:t>Approx. 5 minutes (11:20am to 11:25am)</a:t>
            </a:r>
          </a:p>
        </p:txBody>
      </p:sp>
    </p:spTree>
    <p:extLst>
      <p:ext uri="{BB962C8B-B14F-4D97-AF65-F5344CB8AC3E}">
        <p14:creationId xmlns:p14="http://schemas.microsoft.com/office/powerpoint/2010/main" val="383854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altLang="en-US" sz="6000" dirty="0"/>
              <a:t>Share</a:t>
            </a:r>
          </a:p>
        </p:txBody>
      </p:sp>
      <p:sp>
        <p:nvSpPr>
          <p:cNvPr id="25603" name="Rectangle 2"/>
          <p:cNvSpPr>
            <a:spLocks noGrp="1" noChangeArrowheads="1"/>
          </p:cNvSpPr>
          <p:nvPr>
            <p:ph idx="1"/>
          </p:nvPr>
        </p:nvSpPr>
        <p:spPr>
          <a:xfrm>
            <a:off x="103585" y="2148840"/>
            <a:ext cx="8936831" cy="4410789"/>
          </a:xfrm>
        </p:spPr>
        <p:txBody>
          <a:bodyPr>
            <a:noAutofit/>
          </a:bodyPr>
          <a:lstStyle/>
          <a:p>
            <a:pPr marL="625056"/>
            <a:r>
              <a:rPr lang="en-US" altLang="en-US" dirty="0"/>
              <a:t>ASD-N teachers are inspiring students to develop their creativity everyday.</a:t>
            </a:r>
          </a:p>
          <a:p>
            <a:pPr marL="625056"/>
            <a:r>
              <a:rPr lang="en-US" altLang="en-US" dirty="0"/>
              <a:t>Take a few minutes to think about an educator that inspired you.</a:t>
            </a:r>
          </a:p>
          <a:p>
            <a:pPr marL="625056"/>
            <a:r>
              <a:rPr lang="en-US" altLang="en-US" dirty="0"/>
              <a:t>This could be a teacher from elementary, middle school or high school, it could be a university professor, it could be a sports coach, it could be a colleague.</a:t>
            </a:r>
          </a:p>
          <a:p>
            <a:pPr marL="625056"/>
            <a:r>
              <a:rPr lang="en-US" altLang="en-US" dirty="0"/>
              <a:t>Share with your group what made this person inspiring.</a:t>
            </a:r>
          </a:p>
          <a:p>
            <a:pPr marL="625056"/>
            <a:r>
              <a:rPr lang="en-US" altLang="en-US" dirty="0"/>
              <a:t>What common characteristics do these educators have?</a:t>
            </a:r>
          </a:p>
        </p:txBody>
      </p:sp>
      <p:sp>
        <p:nvSpPr>
          <p:cNvPr id="25604" name="Rectangle 3"/>
          <p:cNvSpPr>
            <a:spLocks/>
          </p:cNvSpPr>
          <p:nvPr/>
        </p:nvSpPr>
        <p:spPr bwMode="auto">
          <a:xfrm>
            <a:off x="684717" y="1660141"/>
            <a:ext cx="3887283" cy="259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>
              <a:spcBef>
                <a:spcPts val="2400"/>
              </a:spcBef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ea typeface="PingFang SC Regular" charset="0"/>
                <a:cs typeface="PingFang SC Regular" charset="0"/>
                <a:sym typeface="Gill Sans" charset="0"/>
              </a:defRPr>
            </a:lvl1pPr>
            <a:lvl2pPr marL="1282700" indent="-571500">
              <a:spcBef>
                <a:spcPts val="2400"/>
              </a:spcBef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ea typeface="PingFang SC Regular" charset="0"/>
                <a:cs typeface="PingFang SC Regular" charset="0"/>
                <a:sym typeface="Gill Sans" charset="0"/>
              </a:defRPr>
            </a:lvl2pPr>
            <a:lvl3pPr marL="1727200" indent="-571500">
              <a:spcBef>
                <a:spcPts val="2400"/>
              </a:spcBef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ea typeface="PingFang SC Regular" charset="0"/>
                <a:cs typeface="PingFang SC Regular" charset="0"/>
                <a:sym typeface="Gill Sans" charset="0"/>
              </a:defRPr>
            </a:lvl3pPr>
            <a:lvl4pPr marL="2171700" indent="-571500">
              <a:spcBef>
                <a:spcPts val="2400"/>
              </a:spcBef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ea typeface="PingFang SC Regular" charset="0"/>
                <a:cs typeface="PingFang SC Regular" charset="0"/>
                <a:sym typeface="Gill Sans" charset="0"/>
              </a:defRPr>
            </a:lvl4pPr>
            <a:lvl5pPr marL="2616200" indent="-571500">
              <a:spcBef>
                <a:spcPts val="2400"/>
              </a:spcBef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ea typeface="PingFang SC Regular" charset="0"/>
                <a:cs typeface="PingFang SC Regular" charset="0"/>
                <a:sym typeface="Gill Sans" charset="0"/>
              </a:defRPr>
            </a:lvl5pPr>
            <a:lvl6pPr marL="3073400" indent="-57150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ea typeface="PingFang SC Regular" charset="0"/>
                <a:cs typeface="PingFang SC Regular" charset="0"/>
                <a:sym typeface="Gill Sans" charset="0"/>
              </a:defRPr>
            </a:lvl6pPr>
            <a:lvl7pPr marL="3530600" indent="-57150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ea typeface="PingFang SC Regular" charset="0"/>
                <a:cs typeface="PingFang SC Regular" charset="0"/>
                <a:sym typeface="Gill Sans" charset="0"/>
              </a:defRPr>
            </a:lvl7pPr>
            <a:lvl8pPr marL="3987800" indent="-57150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ea typeface="PingFang SC Regular" charset="0"/>
                <a:cs typeface="PingFang SC Regular" charset="0"/>
                <a:sym typeface="Gill Sans" charset="0"/>
              </a:defRPr>
            </a:lvl8pPr>
            <a:lvl9pPr marL="4445000" indent="-57150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ea typeface="PingFang SC Regular" charset="0"/>
                <a:cs typeface="PingFang SC Regular" charset="0"/>
                <a:sym typeface="Gill Sans" charset="0"/>
              </a:defRPr>
            </a:lvl9pPr>
          </a:lstStyle>
          <a:p>
            <a:pPr eaLnBrk="1" hangingPunct="1">
              <a:buSzTx/>
              <a:buFontTx/>
              <a:buNone/>
            </a:pPr>
            <a:r>
              <a:rPr lang="en-US" altLang="en-US" sz="1687" dirty="0">
                <a:ea typeface="Gill Sans" charset="0"/>
                <a:cs typeface="Gill Sans" charset="0"/>
              </a:rPr>
              <a:t>Approx. 5 minutes (11:25am to 11:30am)</a:t>
            </a:r>
          </a:p>
        </p:txBody>
      </p:sp>
    </p:spTree>
    <p:extLst>
      <p:ext uri="{BB962C8B-B14F-4D97-AF65-F5344CB8AC3E}">
        <p14:creationId xmlns:p14="http://schemas.microsoft.com/office/powerpoint/2010/main" val="4239775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4452" y="-3803660"/>
            <a:ext cx="15501938" cy="8732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7" name="Rectangle 2"/>
          <p:cNvSpPr>
            <a:spLocks/>
          </p:cNvSpPr>
          <p:nvPr/>
        </p:nvSpPr>
        <p:spPr bwMode="auto">
          <a:xfrm rot="168968">
            <a:off x="1588837" y="515317"/>
            <a:ext cx="4712829" cy="2693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>
              <a:spcBef>
                <a:spcPts val="2400"/>
              </a:spcBef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ea typeface="PingFang SC Regular" charset="0"/>
                <a:cs typeface="PingFang SC Regular" charset="0"/>
                <a:sym typeface="Gill Sans" charset="0"/>
              </a:defRPr>
            </a:lvl1pPr>
            <a:lvl2pPr marL="1282700" indent="-571500">
              <a:spcBef>
                <a:spcPts val="2400"/>
              </a:spcBef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ea typeface="PingFang SC Regular" charset="0"/>
                <a:cs typeface="PingFang SC Regular" charset="0"/>
                <a:sym typeface="Gill Sans" charset="0"/>
              </a:defRPr>
            </a:lvl2pPr>
            <a:lvl3pPr marL="1727200" indent="-571500">
              <a:spcBef>
                <a:spcPts val="2400"/>
              </a:spcBef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ea typeface="PingFang SC Regular" charset="0"/>
                <a:cs typeface="PingFang SC Regular" charset="0"/>
                <a:sym typeface="Gill Sans" charset="0"/>
              </a:defRPr>
            </a:lvl3pPr>
            <a:lvl4pPr marL="2171700" indent="-571500">
              <a:spcBef>
                <a:spcPts val="2400"/>
              </a:spcBef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ea typeface="PingFang SC Regular" charset="0"/>
                <a:cs typeface="PingFang SC Regular" charset="0"/>
                <a:sym typeface="Gill Sans" charset="0"/>
              </a:defRPr>
            </a:lvl4pPr>
            <a:lvl5pPr marL="2616200" indent="-571500">
              <a:spcBef>
                <a:spcPts val="2400"/>
              </a:spcBef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ea typeface="PingFang SC Regular" charset="0"/>
                <a:cs typeface="PingFang SC Regular" charset="0"/>
                <a:sym typeface="Gill Sans" charset="0"/>
              </a:defRPr>
            </a:lvl5pPr>
            <a:lvl6pPr marL="3073400" indent="-57150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ea typeface="PingFang SC Regular" charset="0"/>
                <a:cs typeface="PingFang SC Regular" charset="0"/>
                <a:sym typeface="Gill Sans" charset="0"/>
              </a:defRPr>
            </a:lvl6pPr>
            <a:lvl7pPr marL="3530600" indent="-57150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ea typeface="PingFang SC Regular" charset="0"/>
                <a:cs typeface="PingFang SC Regular" charset="0"/>
                <a:sym typeface="Gill Sans" charset="0"/>
              </a:defRPr>
            </a:lvl7pPr>
            <a:lvl8pPr marL="3987800" indent="-57150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ea typeface="PingFang SC Regular" charset="0"/>
                <a:cs typeface="PingFang SC Regular" charset="0"/>
                <a:sym typeface="Gill Sans" charset="0"/>
              </a:defRPr>
            </a:lvl8pPr>
            <a:lvl9pPr marL="4445000" indent="-57150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ea typeface="PingFang SC Regular" charset="0"/>
                <a:cs typeface="PingFang SC Regular" charset="0"/>
                <a:sym typeface="Gill Sans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 sz="6750" dirty="0">
                <a:latin typeface="KG Life is Messy" charset="0"/>
                <a:ea typeface="KG Life is Messy" charset="0"/>
                <a:cs typeface="KG Life is Messy" charset="0"/>
                <a:sym typeface="KG Life is Messy" charset="0"/>
              </a:rPr>
              <a:t>Mr. Smith</a:t>
            </a:r>
          </a:p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 sz="6750" dirty="0">
                <a:latin typeface="KG Life is Messy" charset="0"/>
                <a:ea typeface="KG Life is Messy" charset="0"/>
                <a:cs typeface="KG Life is Messy" charset="0"/>
                <a:sym typeface="KG Life is Messy" charset="0"/>
              </a:rPr>
              <a:t>inspired me</a:t>
            </a:r>
            <a:r>
              <a:rPr lang="en-US" altLang="en-US" sz="6750" dirty="0" smtClean="0">
                <a:latin typeface="KG Life is Messy" charset="0"/>
                <a:ea typeface="KG Life is Messy" charset="0"/>
                <a:cs typeface="KG Life is Messy" charset="0"/>
                <a:sym typeface="KG Life is Messy" charset="0"/>
              </a:rPr>
              <a:t>.</a:t>
            </a:r>
          </a:p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 sz="4000" dirty="0" smtClean="0">
                <a:latin typeface="KG Life is Messy" charset="0"/>
                <a:ea typeface="KG Life is Messy" charset="0"/>
                <a:cs typeface="KG Life is Messy" charset="0"/>
                <a:sym typeface="KG Life is Messy" charset="0"/>
              </a:rPr>
              <a:t>#</a:t>
            </a:r>
            <a:r>
              <a:rPr lang="en-US" altLang="en-US" sz="4000" dirty="0" err="1" smtClean="0">
                <a:latin typeface="KG Life is Messy" charset="0"/>
                <a:ea typeface="KG Life is Messy" charset="0"/>
                <a:cs typeface="KG Life is Messy" charset="0"/>
                <a:sym typeface="KG Life is Messy" charset="0"/>
              </a:rPr>
              <a:t>inspiredbyteachers</a:t>
            </a:r>
            <a:endParaRPr lang="en-US" altLang="en-US" sz="4000" dirty="0">
              <a:latin typeface="KG Life is Messy" charset="0"/>
              <a:ea typeface="KG Life is Messy" charset="0"/>
              <a:cs typeface="KG Life is Messy" charset="0"/>
              <a:sym typeface="KG Life is Messy" charset="0"/>
            </a:endParaRPr>
          </a:p>
        </p:txBody>
      </p:sp>
      <p:sp>
        <p:nvSpPr>
          <p:cNvPr id="26628" name="Rectangle 3"/>
          <p:cNvSpPr>
            <a:spLocks/>
          </p:cNvSpPr>
          <p:nvPr/>
        </p:nvSpPr>
        <p:spPr bwMode="auto">
          <a:xfrm>
            <a:off x="331516" y="5098851"/>
            <a:ext cx="8934405" cy="1384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spcBef>
                <a:spcPts val="2400"/>
              </a:spcBef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ea typeface="PingFang SC Regular" charset="0"/>
                <a:cs typeface="PingFang SC Regular" charset="0"/>
                <a:sym typeface="Gill Sans" charset="0"/>
              </a:defRPr>
            </a:lvl1pPr>
            <a:lvl2pPr marL="1282700" indent="-571500">
              <a:spcBef>
                <a:spcPts val="2400"/>
              </a:spcBef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ea typeface="PingFang SC Regular" charset="0"/>
                <a:cs typeface="PingFang SC Regular" charset="0"/>
                <a:sym typeface="Gill Sans" charset="0"/>
              </a:defRPr>
            </a:lvl2pPr>
            <a:lvl3pPr marL="1727200" indent="-571500">
              <a:spcBef>
                <a:spcPts val="2400"/>
              </a:spcBef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ea typeface="PingFang SC Regular" charset="0"/>
                <a:cs typeface="PingFang SC Regular" charset="0"/>
                <a:sym typeface="Gill Sans" charset="0"/>
              </a:defRPr>
            </a:lvl3pPr>
            <a:lvl4pPr marL="2171700" indent="-571500">
              <a:spcBef>
                <a:spcPts val="2400"/>
              </a:spcBef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ea typeface="PingFang SC Regular" charset="0"/>
                <a:cs typeface="PingFang SC Regular" charset="0"/>
                <a:sym typeface="Gill Sans" charset="0"/>
              </a:defRPr>
            </a:lvl4pPr>
            <a:lvl5pPr marL="2616200" indent="-571500">
              <a:spcBef>
                <a:spcPts val="2400"/>
              </a:spcBef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ea typeface="PingFang SC Regular" charset="0"/>
                <a:cs typeface="PingFang SC Regular" charset="0"/>
                <a:sym typeface="Gill Sans" charset="0"/>
              </a:defRPr>
            </a:lvl5pPr>
            <a:lvl6pPr marL="3073400" indent="-57150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ea typeface="PingFang SC Regular" charset="0"/>
                <a:cs typeface="PingFang SC Regular" charset="0"/>
                <a:sym typeface="Gill Sans" charset="0"/>
              </a:defRPr>
            </a:lvl6pPr>
            <a:lvl7pPr marL="3530600" indent="-57150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ea typeface="PingFang SC Regular" charset="0"/>
                <a:cs typeface="PingFang SC Regular" charset="0"/>
                <a:sym typeface="Gill Sans" charset="0"/>
              </a:defRPr>
            </a:lvl7pPr>
            <a:lvl8pPr marL="3987800" indent="-57150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ea typeface="PingFang SC Regular" charset="0"/>
                <a:cs typeface="PingFang SC Regular" charset="0"/>
                <a:sym typeface="Gill Sans" charset="0"/>
              </a:defRPr>
            </a:lvl8pPr>
            <a:lvl9pPr marL="4445000" indent="-57150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ea typeface="PingFang SC Regular" charset="0"/>
                <a:cs typeface="PingFang SC Regular" charset="0"/>
                <a:sym typeface="Gill Sans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 sz="2953" dirty="0">
                <a:ea typeface="Gill Sans" charset="0"/>
                <a:cs typeface="Gill Sans" charset="0"/>
              </a:rPr>
              <a:t>We invite you to write the name of a teacher that inspired you on a piece of paper and post the image to social media with the hashtag, #</a:t>
            </a:r>
            <a:r>
              <a:rPr lang="en-US" altLang="en-US" sz="2953" dirty="0" err="1">
                <a:ea typeface="Gill Sans" charset="0"/>
                <a:cs typeface="Gill Sans" charset="0"/>
              </a:rPr>
              <a:t>inspiredbyteachers</a:t>
            </a:r>
            <a:endParaRPr lang="en-US" altLang="en-US" sz="2953" dirty="0">
              <a:ea typeface="Gill Sans" charset="0"/>
              <a:cs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4903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"/>
          <p:cNvSpPr>
            <a:spLocks/>
          </p:cNvSpPr>
          <p:nvPr/>
        </p:nvSpPr>
        <p:spPr bwMode="auto">
          <a:xfrm>
            <a:off x="3780607" y="464344"/>
            <a:ext cx="1618707" cy="50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r>
              <a:rPr lang="en-US" altLang="en-US" sz="2953" dirty="0">
                <a:ea typeface="Gill Sans" charset="0"/>
                <a:cs typeface="Gill Sans" charset="0"/>
              </a:rPr>
              <a:t>AGENDA</a:t>
            </a:r>
          </a:p>
        </p:txBody>
      </p:sp>
      <p:sp>
        <p:nvSpPr>
          <p:cNvPr id="15363" name="Line 3"/>
          <p:cNvSpPr>
            <a:spLocks noChangeShapeType="1"/>
          </p:cNvSpPr>
          <p:nvPr/>
        </p:nvSpPr>
        <p:spPr bwMode="auto">
          <a:xfrm flipH="1">
            <a:off x="4563070" y="1925464"/>
            <a:ext cx="0" cy="5008438"/>
          </a:xfrm>
          <a:prstGeom prst="line">
            <a:avLst/>
          </a:prstGeom>
          <a:noFill/>
          <a:ln w="38100" cap="flat">
            <a:solidFill>
              <a:srgbClr val="A40800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CA" sz="1266"/>
          </a:p>
        </p:txBody>
      </p:sp>
      <p:sp>
        <p:nvSpPr>
          <p:cNvPr id="15364" name="Rectangle 4"/>
          <p:cNvSpPr>
            <a:spLocks/>
          </p:cNvSpPr>
          <p:nvPr/>
        </p:nvSpPr>
        <p:spPr bwMode="auto">
          <a:xfrm>
            <a:off x="2238622" y="1662788"/>
            <a:ext cx="1949402" cy="4244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square" lIns="0" tIns="0" rIns="0" bIns="0" anchor="ctr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r">
              <a:lnSpc>
                <a:spcPct val="220000"/>
              </a:lnSpc>
            </a:pPr>
            <a:r>
              <a:rPr lang="en-US" altLang="en-US" sz="1600" dirty="0" smtClean="0">
                <a:ea typeface="Gill Sans" charset="0"/>
                <a:cs typeface="Gill Sans" charset="0"/>
              </a:rPr>
              <a:t>9:00 </a:t>
            </a:r>
            <a:r>
              <a:rPr lang="en-US" altLang="en-US" sz="1600" dirty="0">
                <a:ea typeface="Gill Sans" charset="0"/>
                <a:cs typeface="Gill Sans" charset="0"/>
              </a:rPr>
              <a:t>- </a:t>
            </a:r>
            <a:r>
              <a:rPr lang="en-US" altLang="en-US" sz="1600" dirty="0" smtClean="0">
                <a:ea typeface="Gill Sans" charset="0"/>
                <a:cs typeface="Gill Sans" charset="0"/>
              </a:rPr>
              <a:t>9:30</a:t>
            </a:r>
          </a:p>
          <a:p>
            <a:pPr algn="r">
              <a:lnSpc>
                <a:spcPct val="220000"/>
              </a:lnSpc>
            </a:pPr>
            <a:r>
              <a:rPr lang="en-US" altLang="en-US" sz="1600" dirty="0" smtClean="0">
                <a:ea typeface="Gill Sans" charset="0"/>
                <a:cs typeface="Gill Sans" charset="0"/>
              </a:rPr>
              <a:t>9:30 </a:t>
            </a:r>
            <a:r>
              <a:rPr lang="en-US" altLang="en-US" sz="1600" dirty="0">
                <a:ea typeface="Gill Sans" charset="0"/>
                <a:cs typeface="Gill Sans" charset="0"/>
              </a:rPr>
              <a:t>- </a:t>
            </a:r>
            <a:r>
              <a:rPr lang="en-US" altLang="en-US" sz="1600" dirty="0" smtClean="0">
                <a:ea typeface="Gill Sans" charset="0"/>
                <a:cs typeface="Gill Sans" charset="0"/>
              </a:rPr>
              <a:t>10:00</a:t>
            </a:r>
          </a:p>
          <a:p>
            <a:pPr algn="r">
              <a:lnSpc>
                <a:spcPct val="220000"/>
              </a:lnSpc>
            </a:pPr>
            <a:r>
              <a:rPr lang="en-US" altLang="en-US" sz="1600" dirty="0" smtClean="0">
                <a:ea typeface="Gill Sans" charset="0"/>
                <a:cs typeface="Gill Sans" charset="0"/>
              </a:rPr>
              <a:t>10:00 </a:t>
            </a:r>
            <a:r>
              <a:rPr lang="en-US" altLang="en-US" sz="1600" dirty="0">
                <a:ea typeface="Gill Sans" charset="0"/>
                <a:cs typeface="Gill Sans" charset="0"/>
              </a:rPr>
              <a:t>- </a:t>
            </a:r>
            <a:r>
              <a:rPr lang="en-US" altLang="en-US" sz="1600" dirty="0" smtClean="0">
                <a:ea typeface="Gill Sans" charset="0"/>
                <a:cs typeface="Gill Sans" charset="0"/>
              </a:rPr>
              <a:t>10:30</a:t>
            </a:r>
          </a:p>
          <a:p>
            <a:pPr algn="r">
              <a:lnSpc>
                <a:spcPct val="220000"/>
              </a:lnSpc>
            </a:pPr>
            <a:r>
              <a:rPr lang="en-US" altLang="en-US" sz="1600" dirty="0" smtClean="0">
                <a:ea typeface="Gill Sans" charset="0"/>
                <a:cs typeface="Gill Sans" charset="0"/>
              </a:rPr>
              <a:t>10:30 </a:t>
            </a:r>
            <a:r>
              <a:rPr lang="en-US" altLang="en-US" sz="1600" dirty="0">
                <a:ea typeface="Gill Sans" charset="0"/>
                <a:cs typeface="Gill Sans" charset="0"/>
              </a:rPr>
              <a:t>- </a:t>
            </a:r>
            <a:r>
              <a:rPr lang="en-US" altLang="en-US" sz="1600" dirty="0" smtClean="0">
                <a:ea typeface="Gill Sans" charset="0"/>
                <a:cs typeface="Gill Sans" charset="0"/>
              </a:rPr>
              <a:t>11:30</a:t>
            </a:r>
          </a:p>
          <a:p>
            <a:pPr algn="r">
              <a:lnSpc>
                <a:spcPct val="220000"/>
              </a:lnSpc>
            </a:pPr>
            <a:r>
              <a:rPr lang="en-US" altLang="en-US" sz="1600" dirty="0" smtClean="0">
                <a:ea typeface="Gill Sans" charset="0"/>
                <a:cs typeface="Gill Sans" charset="0"/>
              </a:rPr>
              <a:t>11:30 </a:t>
            </a:r>
            <a:r>
              <a:rPr lang="en-US" altLang="en-US" sz="1600" dirty="0">
                <a:ea typeface="Gill Sans" charset="0"/>
                <a:cs typeface="Gill Sans" charset="0"/>
              </a:rPr>
              <a:t>- </a:t>
            </a:r>
            <a:r>
              <a:rPr lang="en-US" altLang="en-US" sz="1600" dirty="0" smtClean="0">
                <a:ea typeface="Gill Sans" charset="0"/>
                <a:cs typeface="Gill Sans" charset="0"/>
              </a:rPr>
              <a:t>1:00</a:t>
            </a:r>
          </a:p>
          <a:p>
            <a:pPr algn="r">
              <a:lnSpc>
                <a:spcPct val="220000"/>
              </a:lnSpc>
            </a:pPr>
            <a:r>
              <a:rPr lang="en-US" altLang="en-US" sz="1600" dirty="0" smtClean="0">
                <a:ea typeface="Gill Sans" charset="0"/>
                <a:cs typeface="Gill Sans" charset="0"/>
              </a:rPr>
              <a:t>1:00 </a:t>
            </a:r>
            <a:r>
              <a:rPr lang="en-US" altLang="en-US" sz="1600" dirty="0">
                <a:ea typeface="Gill Sans" charset="0"/>
                <a:cs typeface="Gill Sans" charset="0"/>
              </a:rPr>
              <a:t>- </a:t>
            </a:r>
            <a:r>
              <a:rPr lang="en-US" altLang="en-US" sz="1600" dirty="0" smtClean="0">
                <a:ea typeface="Gill Sans" charset="0"/>
                <a:cs typeface="Gill Sans" charset="0"/>
              </a:rPr>
              <a:t>1:50</a:t>
            </a:r>
          </a:p>
          <a:p>
            <a:pPr algn="r">
              <a:lnSpc>
                <a:spcPct val="220000"/>
              </a:lnSpc>
            </a:pPr>
            <a:r>
              <a:rPr lang="en-US" altLang="en-US" sz="1600" dirty="0" smtClean="0">
                <a:ea typeface="Gill Sans" charset="0"/>
                <a:cs typeface="Gill Sans" charset="0"/>
              </a:rPr>
              <a:t>1:55 </a:t>
            </a:r>
            <a:r>
              <a:rPr lang="en-US" altLang="en-US" sz="1600" dirty="0">
                <a:ea typeface="Gill Sans" charset="0"/>
                <a:cs typeface="Gill Sans" charset="0"/>
              </a:rPr>
              <a:t>- </a:t>
            </a:r>
            <a:r>
              <a:rPr lang="en-US" altLang="en-US" sz="1600" dirty="0" smtClean="0">
                <a:ea typeface="Gill Sans" charset="0"/>
                <a:cs typeface="Gill Sans" charset="0"/>
              </a:rPr>
              <a:t>2:45</a:t>
            </a:r>
          </a:p>
          <a:p>
            <a:pPr algn="r">
              <a:lnSpc>
                <a:spcPct val="220000"/>
              </a:lnSpc>
            </a:pPr>
            <a:r>
              <a:rPr lang="en-US" altLang="en-US" sz="1600" dirty="0" smtClean="0">
                <a:ea typeface="Gill Sans" charset="0"/>
                <a:cs typeface="Gill Sans" charset="0"/>
              </a:rPr>
              <a:t>3:00 </a:t>
            </a:r>
            <a:r>
              <a:rPr lang="en-US" altLang="en-US" sz="1600" dirty="0">
                <a:ea typeface="Gill Sans" charset="0"/>
                <a:cs typeface="Gill Sans" charset="0"/>
              </a:rPr>
              <a:t>- 3:30</a:t>
            </a:r>
          </a:p>
        </p:txBody>
      </p:sp>
      <p:sp>
        <p:nvSpPr>
          <p:cNvPr id="15365" name="Oval 5"/>
          <p:cNvSpPr>
            <a:spLocks/>
          </p:cNvSpPr>
          <p:nvPr/>
        </p:nvSpPr>
        <p:spPr bwMode="auto">
          <a:xfrm>
            <a:off x="4482703" y="1848446"/>
            <a:ext cx="160734" cy="160734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txBody>
          <a:bodyPr lIns="0" tIns="0" rIns="0" bIns="0"/>
          <a:lstStyle/>
          <a:p>
            <a:endParaRPr lang="en-CA" sz="1266"/>
          </a:p>
        </p:txBody>
      </p:sp>
      <p:sp>
        <p:nvSpPr>
          <p:cNvPr id="15366" name="Oval 6"/>
          <p:cNvSpPr>
            <a:spLocks/>
          </p:cNvSpPr>
          <p:nvPr/>
        </p:nvSpPr>
        <p:spPr bwMode="auto">
          <a:xfrm>
            <a:off x="4482703" y="2411016"/>
            <a:ext cx="160734" cy="160734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txBody>
          <a:bodyPr lIns="0" tIns="0" rIns="0" bIns="0"/>
          <a:lstStyle/>
          <a:p>
            <a:endParaRPr lang="en-CA" sz="1266"/>
          </a:p>
        </p:txBody>
      </p:sp>
      <p:sp>
        <p:nvSpPr>
          <p:cNvPr id="15367" name="Oval 7"/>
          <p:cNvSpPr>
            <a:spLocks/>
          </p:cNvSpPr>
          <p:nvPr/>
        </p:nvSpPr>
        <p:spPr bwMode="auto">
          <a:xfrm>
            <a:off x="4482703" y="2964656"/>
            <a:ext cx="160734" cy="160734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txBody>
          <a:bodyPr lIns="0" tIns="0" rIns="0" bIns="0"/>
          <a:lstStyle/>
          <a:p>
            <a:endParaRPr lang="en-CA" sz="1266"/>
          </a:p>
        </p:txBody>
      </p:sp>
      <p:sp>
        <p:nvSpPr>
          <p:cNvPr id="15368" name="Oval 8"/>
          <p:cNvSpPr>
            <a:spLocks/>
          </p:cNvSpPr>
          <p:nvPr/>
        </p:nvSpPr>
        <p:spPr bwMode="auto">
          <a:xfrm>
            <a:off x="4482703" y="3500438"/>
            <a:ext cx="160734" cy="160734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txBody>
          <a:bodyPr lIns="0" tIns="0" rIns="0" bIns="0"/>
          <a:lstStyle/>
          <a:p>
            <a:endParaRPr lang="en-CA" sz="1266"/>
          </a:p>
        </p:txBody>
      </p:sp>
      <p:sp>
        <p:nvSpPr>
          <p:cNvPr id="15369" name="Oval 9"/>
          <p:cNvSpPr>
            <a:spLocks/>
          </p:cNvSpPr>
          <p:nvPr/>
        </p:nvSpPr>
        <p:spPr bwMode="auto">
          <a:xfrm>
            <a:off x="4482703" y="4036219"/>
            <a:ext cx="160734" cy="160734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txBody>
          <a:bodyPr lIns="0" tIns="0" rIns="0" bIns="0"/>
          <a:lstStyle/>
          <a:p>
            <a:endParaRPr lang="en-CA" sz="1266"/>
          </a:p>
        </p:txBody>
      </p:sp>
      <p:sp>
        <p:nvSpPr>
          <p:cNvPr id="15370" name="Oval 10"/>
          <p:cNvSpPr>
            <a:spLocks/>
          </p:cNvSpPr>
          <p:nvPr/>
        </p:nvSpPr>
        <p:spPr bwMode="auto">
          <a:xfrm>
            <a:off x="4482703" y="4589860"/>
            <a:ext cx="160734" cy="160734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txBody>
          <a:bodyPr lIns="0" tIns="0" rIns="0" bIns="0"/>
          <a:lstStyle/>
          <a:p>
            <a:endParaRPr lang="en-CA" sz="1266"/>
          </a:p>
        </p:txBody>
      </p:sp>
      <p:sp>
        <p:nvSpPr>
          <p:cNvPr id="15371" name="Oval 11"/>
          <p:cNvSpPr>
            <a:spLocks/>
          </p:cNvSpPr>
          <p:nvPr/>
        </p:nvSpPr>
        <p:spPr bwMode="auto">
          <a:xfrm>
            <a:off x="4482703" y="5152430"/>
            <a:ext cx="160734" cy="160734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txBody>
          <a:bodyPr lIns="0" tIns="0" rIns="0" bIns="0"/>
          <a:lstStyle/>
          <a:p>
            <a:endParaRPr lang="en-CA" sz="1266"/>
          </a:p>
        </p:txBody>
      </p:sp>
      <p:sp>
        <p:nvSpPr>
          <p:cNvPr id="15372" name="Oval 12"/>
          <p:cNvSpPr>
            <a:spLocks/>
          </p:cNvSpPr>
          <p:nvPr/>
        </p:nvSpPr>
        <p:spPr bwMode="auto">
          <a:xfrm>
            <a:off x="4482703" y="5706071"/>
            <a:ext cx="160734" cy="160734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txBody>
          <a:bodyPr lIns="0" tIns="0" rIns="0" bIns="0"/>
          <a:lstStyle/>
          <a:p>
            <a:endParaRPr lang="en-CA" sz="1266"/>
          </a:p>
        </p:txBody>
      </p:sp>
      <p:sp>
        <p:nvSpPr>
          <p:cNvPr id="15373" name="Rectangle 13"/>
          <p:cNvSpPr>
            <a:spLocks/>
          </p:cNvSpPr>
          <p:nvPr/>
        </p:nvSpPr>
        <p:spPr bwMode="auto">
          <a:xfrm>
            <a:off x="4776267" y="1794536"/>
            <a:ext cx="3126753" cy="259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r>
              <a:rPr lang="en-US" altLang="en-US" sz="1687">
                <a:ea typeface="Gill Sans" charset="0"/>
                <a:cs typeface="Gill Sans" charset="0"/>
              </a:rPr>
              <a:t>Welcome and Opening Message</a:t>
            </a:r>
          </a:p>
        </p:txBody>
      </p:sp>
      <p:sp>
        <p:nvSpPr>
          <p:cNvPr id="15374" name="Rectangle 14"/>
          <p:cNvSpPr>
            <a:spLocks/>
          </p:cNvSpPr>
          <p:nvPr/>
        </p:nvSpPr>
        <p:spPr bwMode="auto">
          <a:xfrm>
            <a:off x="4777383" y="2361571"/>
            <a:ext cx="1942135" cy="259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r>
              <a:rPr lang="en-US" altLang="en-US" sz="1687">
                <a:ea typeface="Gill Sans" charset="0"/>
                <a:cs typeface="Gill Sans" charset="0"/>
              </a:rPr>
              <a:t>Innovation in ASD-N</a:t>
            </a:r>
          </a:p>
        </p:txBody>
      </p:sp>
      <p:sp>
        <p:nvSpPr>
          <p:cNvPr id="15375" name="Rectangle 15"/>
          <p:cNvSpPr>
            <a:spLocks/>
          </p:cNvSpPr>
          <p:nvPr/>
        </p:nvSpPr>
        <p:spPr bwMode="auto">
          <a:xfrm>
            <a:off x="4777383" y="2906282"/>
            <a:ext cx="732573" cy="259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r>
              <a:rPr lang="en-US" altLang="en-US" sz="1687">
                <a:ea typeface="Gill Sans" charset="0"/>
                <a:cs typeface="Gill Sans" charset="0"/>
              </a:rPr>
              <a:t>BREAK</a:t>
            </a:r>
          </a:p>
        </p:txBody>
      </p:sp>
      <p:sp>
        <p:nvSpPr>
          <p:cNvPr id="15376" name="Rectangle 16"/>
          <p:cNvSpPr>
            <a:spLocks/>
          </p:cNvSpPr>
          <p:nvPr/>
        </p:nvSpPr>
        <p:spPr bwMode="auto">
          <a:xfrm>
            <a:off x="4777383" y="3982310"/>
            <a:ext cx="742191" cy="259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r>
              <a:rPr lang="en-US" altLang="en-US" sz="1687">
                <a:ea typeface="Gill Sans" charset="0"/>
                <a:cs typeface="Gill Sans" charset="0"/>
              </a:rPr>
              <a:t>LUNCH</a:t>
            </a:r>
          </a:p>
        </p:txBody>
      </p:sp>
      <p:sp>
        <p:nvSpPr>
          <p:cNvPr id="15377" name="Rectangle 17"/>
          <p:cNvSpPr>
            <a:spLocks/>
          </p:cNvSpPr>
          <p:nvPr/>
        </p:nvSpPr>
        <p:spPr bwMode="auto">
          <a:xfrm>
            <a:off x="4777383" y="3450993"/>
            <a:ext cx="1859483" cy="259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r>
              <a:rPr lang="en-US" altLang="en-US" sz="1687">
                <a:ea typeface="Gill Sans" charset="0"/>
                <a:cs typeface="Gill Sans" charset="0"/>
              </a:rPr>
              <a:t>Spark, Build, Share</a:t>
            </a:r>
          </a:p>
        </p:txBody>
      </p:sp>
      <p:sp>
        <p:nvSpPr>
          <p:cNvPr id="15378" name="Rectangle 18"/>
          <p:cNvSpPr>
            <a:spLocks/>
          </p:cNvSpPr>
          <p:nvPr/>
        </p:nvSpPr>
        <p:spPr bwMode="auto">
          <a:xfrm>
            <a:off x="4777383" y="4540415"/>
            <a:ext cx="1066895" cy="259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r>
              <a:rPr lang="en-US" altLang="en-US" sz="1687">
                <a:ea typeface="Gill Sans" charset="0"/>
                <a:cs typeface="Gill Sans" charset="0"/>
              </a:rPr>
              <a:t>Sessions A</a:t>
            </a:r>
          </a:p>
        </p:txBody>
      </p:sp>
      <p:sp>
        <p:nvSpPr>
          <p:cNvPr id="15379" name="Rectangle 19"/>
          <p:cNvSpPr>
            <a:spLocks/>
          </p:cNvSpPr>
          <p:nvPr/>
        </p:nvSpPr>
        <p:spPr bwMode="auto">
          <a:xfrm>
            <a:off x="4777383" y="5102985"/>
            <a:ext cx="1078821" cy="259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r>
              <a:rPr lang="en-US" altLang="en-US" sz="1687">
                <a:ea typeface="Gill Sans" charset="0"/>
                <a:cs typeface="Gill Sans" charset="0"/>
              </a:rPr>
              <a:t>Sessions B</a:t>
            </a:r>
          </a:p>
        </p:txBody>
      </p:sp>
      <p:sp>
        <p:nvSpPr>
          <p:cNvPr id="15380" name="Rectangle 20"/>
          <p:cNvSpPr>
            <a:spLocks/>
          </p:cNvSpPr>
          <p:nvPr/>
        </p:nvSpPr>
        <p:spPr bwMode="auto">
          <a:xfrm>
            <a:off x="4777383" y="5656626"/>
            <a:ext cx="2890215" cy="259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r>
              <a:rPr lang="en-US" altLang="en-US" sz="1687">
                <a:ea typeface="Gill Sans" charset="0"/>
                <a:cs typeface="Gill Sans" charset="0"/>
              </a:rPr>
              <a:t>Build Competition and Closing</a:t>
            </a:r>
          </a:p>
        </p:txBody>
      </p:sp>
      <p:sp>
        <p:nvSpPr>
          <p:cNvPr id="15381" name="Line 21"/>
          <p:cNvSpPr>
            <a:spLocks noChangeShapeType="1"/>
          </p:cNvSpPr>
          <p:nvPr/>
        </p:nvSpPr>
        <p:spPr bwMode="auto">
          <a:xfrm>
            <a:off x="6215063" y="4606603"/>
            <a:ext cx="0" cy="726653"/>
          </a:xfrm>
          <a:prstGeom prst="line">
            <a:avLst/>
          </a:prstGeom>
          <a:noFill/>
          <a:ln w="38100" cap="flat">
            <a:solidFill>
              <a:srgbClr val="A40800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CA" sz="1266"/>
          </a:p>
        </p:txBody>
      </p:sp>
      <p:sp>
        <p:nvSpPr>
          <p:cNvPr id="15382" name="Rectangle 22"/>
          <p:cNvSpPr>
            <a:spLocks/>
          </p:cNvSpPr>
          <p:nvPr/>
        </p:nvSpPr>
        <p:spPr bwMode="auto">
          <a:xfrm>
            <a:off x="6509743" y="4844024"/>
            <a:ext cx="1513235" cy="259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r>
              <a:rPr lang="en-US" altLang="en-US" sz="1687">
                <a:ea typeface="Gill Sans" charset="0"/>
                <a:cs typeface="Gill Sans" charset="0"/>
              </a:rPr>
              <a:t>Build Challenge</a:t>
            </a:r>
          </a:p>
        </p:txBody>
      </p:sp>
    </p:spTree>
    <p:extLst>
      <p:ext uri="{BB962C8B-B14F-4D97-AF65-F5344CB8AC3E}">
        <p14:creationId xmlns:p14="http://schemas.microsoft.com/office/powerpoint/2010/main" val="4186849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1"/>
          <p:cNvSpPr>
            <a:spLocks noGrp="1" noChangeArrowheads="1"/>
          </p:cNvSpPr>
          <p:nvPr>
            <p:ph type="title"/>
          </p:nvPr>
        </p:nvSpPr>
        <p:spPr>
          <a:xfrm>
            <a:off x="1173622" y="180261"/>
            <a:ext cx="7358063" cy="1714500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n-US" altLang="en-US" sz="7200" dirty="0"/>
              <a:t>Spark, Build, Share</a:t>
            </a:r>
          </a:p>
        </p:txBody>
      </p:sp>
      <p:sp>
        <p:nvSpPr>
          <p:cNvPr id="14339" name="Rectangle 2"/>
          <p:cNvSpPr>
            <a:spLocks/>
          </p:cNvSpPr>
          <p:nvPr/>
        </p:nvSpPr>
        <p:spPr bwMode="auto">
          <a:xfrm>
            <a:off x="1706388" y="5473898"/>
            <a:ext cx="6292532" cy="1384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spcBef>
                <a:spcPts val="2400"/>
              </a:spcBef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ea typeface="PingFang SC Regular" charset="0"/>
                <a:cs typeface="PingFang SC Regular" charset="0"/>
                <a:sym typeface="Gill Sans" charset="0"/>
              </a:defRPr>
            </a:lvl1pPr>
            <a:lvl2pPr marL="1282700" indent="-571500">
              <a:spcBef>
                <a:spcPts val="2400"/>
              </a:spcBef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ea typeface="PingFang SC Regular" charset="0"/>
                <a:cs typeface="PingFang SC Regular" charset="0"/>
                <a:sym typeface="Gill Sans" charset="0"/>
              </a:defRPr>
            </a:lvl2pPr>
            <a:lvl3pPr marL="1727200" indent="-571500">
              <a:spcBef>
                <a:spcPts val="2400"/>
              </a:spcBef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ea typeface="PingFang SC Regular" charset="0"/>
                <a:cs typeface="PingFang SC Regular" charset="0"/>
                <a:sym typeface="Gill Sans" charset="0"/>
              </a:defRPr>
            </a:lvl3pPr>
            <a:lvl4pPr marL="2171700" indent="-571500">
              <a:spcBef>
                <a:spcPts val="2400"/>
              </a:spcBef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ea typeface="PingFang SC Regular" charset="0"/>
                <a:cs typeface="PingFang SC Regular" charset="0"/>
                <a:sym typeface="Gill Sans" charset="0"/>
              </a:defRPr>
            </a:lvl4pPr>
            <a:lvl5pPr marL="2616200" indent="-571500">
              <a:spcBef>
                <a:spcPts val="2400"/>
              </a:spcBef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ea typeface="PingFang SC Regular" charset="0"/>
                <a:cs typeface="PingFang SC Regular" charset="0"/>
                <a:sym typeface="Gill Sans" charset="0"/>
              </a:defRPr>
            </a:lvl5pPr>
            <a:lvl6pPr marL="3073400" indent="-57150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ea typeface="PingFang SC Regular" charset="0"/>
                <a:cs typeface="PingFang SC Regular" charset="0"/>
                <a:sym typeface="Gill Sans" charset="0"/>
              </a:defRPr>
            </a:lvl6pPr>
            <a:lvl7pPr marL="3530600" indent="-57150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ea typeface="PingFang SC Regular" charset="0"/>
                <a:cs typeface="PingFang SC Regular" charset="0"/>
                <a:sym typeface="Gill Sans" charset="0"/>
              </a:defRPr>
            </a:lvl7pPr>
            <a:lvl8pPr marL="3987800" indent="-57150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ea typeface="PingFang SC Regular" charset="0"/>
                <a:cs typeface="PingFang SC Regular" charset="0"/>
                <a:sym typeface="Gill Sans" charset="0"/>
              </a:defRPr>
            </a:lvl8pPr>
            <a:lvl9pPr marL="4445000" indent="-57150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ea typeface="PingFang SC Regular" charset="0"/>
                <a:cs typeface="PingFang SC Regular" charset="0"/>
                <a:sym typeface="Gill Sans" charset="0"/>
              </a:defRPr>
            </a:lvl9pPr>
          </a:lstStyle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 sz="2953" dirty="0">
                <a:ea typeface="Gill Sans" charset="0"/>
                <a:cs typeface="Gill Sans" charset="0"/>
              </a:rPr>
              <a:t>Before we start the Spark, Build, Share session, we want you to </a:t>
            </a:r>
            <a:r>
              <a:rPr lang="en-US" altLang="en-US" sz="2953" dirty="0" smtClean="0">
                <a:ea typeface="Gill Sans" charset="0"/>
                <a:cs typeface="Gill Sans" charset="0"/>
              </a:rPr>
              <a:t>organize yourselves </a:t>
            </a:r>
            <a:r>
              <a:rPr lang="en-US" altLang="en-US" sz="2953" dirty="0">
                <a:ea typeface="Gill Sans" charset="0"/>
                <a:cs typeface="Gill Sans" charset="0"/>
              </a:rPr>
              <a:t>into teams of 3.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4502" y="1548366"/>
            <a:ext cx="5716304" cy="3809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586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1790" y="223243"/>
            <a:ext cx="3277195" cy="491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Rectangle 3"/>
          <p:cNvSpPr>
            <a:spLocks/>
          </p:cNvSpPr>
          <p:nvPr/>
        </p:nvSpPr>
        <p:spPr bwMode="auto">
          <a:xfrm>
            <a:off x="276821" y="160736"/>
            <a:ext cx="1910953" cy="473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spcBef>
                <a:spcPts val="2400"/>
              </a:spcBef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ea typeface="PingFang SC Regular" charset="0"/>
                <a:cs typeface="PingFang SC Regular" charset="0"/>
                <a:sym typeface="Gill Sans" charset="0"/>
              </a:defRPr>
            </a:lvl1pPr>
            <a:lvl2pPr marL="1282700" indent="-571500">
              <a:spcBef>
                <a:spcPts val="2400"/>
              </a:spcBef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ea typeface="PingFang SC Regular" charset="0"/>
                <a:cs typeface="PingFang SC Regular" charset="0"/>
                <a:sym typeface="Gill Sans" charset="0"/>
              </a:defRPr>
            </a:lvl2pPr>
            <a:lvl3pPr marL="1727200" indent="-571500">
              <a:spcBef>
                <a:spcPts val="2400"/>
              </a:spcBef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ea typeface="PingFang SC Regular" charset="0"/>
                <a:cs typeface="PingFang SC Regular" charset="0"/>
                <a:sym typeface="Gill Sans" charset="0"/>
              </a:defRPr>
            </a:lvl3pPr>
            <a:lvl4pPr marL="2171700" indent="-571500">
              <a:spcBef>
                <a:spcPts val="2400"/>
              </a:spcBef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ea typeface="PingFang SC Regular" charset="0"/>
                <a:cs typeface="PingFang SC Regular" charset="0"/>
                <a:sym typeface="Gill Sans" charset="0"/>
              </a:defRPr>
            </a:lvl4pPr>
            <a:lvl5pPr marL="2616200" indent="-571500">
              <a:spcBef>
                <a:spcPts val="2400"/>
              </a:spcBef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ea typeface="PingFang SC Regular" charset="0"/>
                <a:cs typeface="PingFang SC Regular" charset="0"/>
                <a:sym typeface="Gill Sans" charset="0"/>
              </a:defRPr>
            </a:lvl5pPr>
            <a:lvl6pPr marL="3073400" indent="-57150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ea typeface="PingFang SC Regular" charset="0"/>
                <a:cs typeface="PingFang SC Regular" charset="0"/>
                <a:sym typeface="Gill Sans" charset="0"/>
              </a:defRPr>
            </a:lvl6pPr>
            <a:lvl7pPr marL="3530600" indent="-57150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ea typeface="PingFang SC Regular" charset="0"/>
                <a:cs typeface="PingFang SC Regular" charset="0"/>
                <a:sym typeface="Gill Sans" charset="0"/>
              </a:defRPr>
            </a:lvl7pPr>
            <a:lvl8pPr marL="3987800" indent="-57150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ea typeface="PingFang SC Regular" charset="0"/>
                <a:cs typeface="PingFang SC Regular" charset="0"/>
                <a:sym typeface="Gill Sans" charset="0"/>
              </a:defRPr>
            </a:lvl8pPr>
            <a:lvl9pPr marL="4445000" indent="-57150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ea typeface="PingFang SC Regular" charset="0"/>
                <a:cs typeface="PingFang SC Regular" charset="0"/>
                <a:sym typeface="Gill Sans" charset="0"/>
              </a:defRPr>
            </a:lvl9pPr>
          </a:lstStyle>
          <a:p>
            <a:pPr>
              <a:lnSpc>
                <a:spcPts val="2558"/>
              </a:lnSpc>
              <a:spcBef>
                <a:spcPts val="1345"/>
              </a:spcBef>
              <a:buSzTx/>
              <a:buNone/>
            </a:pPr>
            <a:r>
              <a:rPr lang="en-US" altLang="en-US" sz="2672" b="1">
                <a:solidFill>
                  <a:srgbClr val="191919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Creativity</a:t>
            </a:r>
          </a:p>
        </p:txBody>
      </p:sp>
      <p:sp>
        <p:nvSpPr>
          <p:cNvPr id="15364" name="Rectangle 4"/>
          <p:cNvSpPr>
            <a:spLocks/>
          </p:cNvSpPr>
          <p:nvPr/>
        </p:nvSpPr>
        <p:spPr bwMode="auto">
          <a:xfrm>
            <a:off x="812603" y="6107906"/>
            <a:ext cx="7518797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spcBef>
                <a:spcPts val="2400"/>
              </a:spcBef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ea typeface="PingFang SC Regular" charset="0"/>
                <a:cs typeface="PingFang SC Regular" charset="0"/>
                <a:sym typeface="Gill Sans" charset="0"/>
              </a:defRPr>
            </a:lvl1pPr>
            <a:lvl2pPr marL="1282700" indent="-571500">
              <a:spcBef>
                <a:spcPts val="2400"/>
              </a:spcBef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ea typeface="PingFang SC Regular" charset="0"/>
                <a:cs typeface="PingFang SC Regular" charset="0"/>
                <a:sym typeface="Gill Sans" charset="0"/>
              </a:defRPr>
            </a:lvl2pPr>
            <a:lvl3pPr marL="1727200" indent="-571500">
              <a:spcBef>
                <a:spcPts val="2400"/>
              </a:spcBef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ea typeface="PingFang SC Regular" charset="0"/>
                <a:cs typeface="PingFang SC Regular" charset="0"/>
                <a:sym typeface="Gill Sans" charset="0"/>
              </a:defRPr>
            </a:lvl3pPr>
            <a:lvl4pPr marL="2171700" indent="-571500">
              <a:spcBef>
                <a:spcPts val="2400"/>
              </a:spcBef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ea typeface="PingFang SC Regular" charset="0"/>
                <a:cs typeface="PingFang SC Regular" charset="0"/>
                <a:sym typeface="Gill Sans" charset="0"/>
              </a:defRPr>
            </a:lvl4pPr>
            <a:lvl5pPr marL="2616200" indent="-571500">
              <a:spcBef>
                <a:spcPts val="2400"/>
              </a:spcBef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ea typeface="PingFang SC Regular" charset="0"/>
                <a:cs typeface="PingFang SC Regular" charset="0"/>
                <a:sym typeface="Gill Sans" charset="0"/>
              </a:defRPr>
            </a:lvl5pPr>
            <a:lvl6pPr marL="3073400" indent="-57150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ea typeface="PingFang SC Regular" charset="0"/>
                <a:cs typeface="PingFang SC Regular" charset="0"/>
                <a:sym typeface="Gill Sans" charset="0"/>
              </a:defRPr>
            </a:lvl6pPr>
            <a:lvl7pPr marL="3530600" indent="-57150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ea typeface="PingFang SC Regular" charset="0"/>
                <a:cs typeface="PingFang SC Regular" charset="0"/>
                <a:sym typeface="Gill Sans" charset="0"/>
              </a:defRPr>
            </a:lvl7pPr>
            <a:lvl8pPr marL="3987800" indent="-57150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ea typeface="PingFang SC Regular" charset="0"/>
                <a:cs typeface="PingFang SC Regular" charset="0"/>
                <a:sym typeface="Gill Sans" charset="0"/>
              </a:defRPr>
            </a:lvl8pPr>
            <a:lvl9pPr marL="4445000" indent="-57150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ea typeface="PingFang SC Regular" charset="0"/>
                <a:cs typeface="PingFang SC Regular" charset="0"/>
                <a:sym typeface="Gill Sans" charset="0"/>
              </a:defRPr>
            </a:lvl9pPr>
          </a:lstStyle>
          <a:p>
            <a:pPr eaLnBrk="1" hangingPunct="1">
              <a:buSzTx/>
              <a:buFontTx/>
              <a:buNone/>
            </a:pPr>
            <a:r>
              <a:rPr lang="en-US" altLang="en-US" sz="1687" dirty="0">
                <a:ea typeface="Gill Sans" charset="0"/>
                <a:cs typeface="Gill Sans" charset="0"/>
              </a:rPr>
              <a:t>Each MLTS Learning Spark helps you to focus on an issue and will hopefully inspire you to create a </a:t>
            </a:r>
            <a:r>
              <a:rPr lang="en-US" altLang="en-US" sz="1687" dirty="0" smtClean="0">
                <a:ea typeface="Gill Sans" charset="0"/>
                <a:cs typeface="Gill Sans" charset="0"/>
              </a:rPr>
              <a:t>micro-innovation.</a:t>
            </a:r>
            <a:endParaRPr lang="en-US" altLang="en-US" sz="1687" dirty="0">
              <a:ea typeface="Gill Sans" charset="0"/>
              <a:cs typeface="Gill Sans" charset="0"/>
            </a:endParaRPr>
          </a:p>
        </p:txBody>
      </p:sp>
      <p:pic>
        <p:nvPicPr>
          <p:cNvPr id="2" name="11.  Creativity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81332" y="697208"/>
            <a:ext cx="9506665" cy="5347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140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1"/>
          <p:cNvSpPr>
            <a:spLocks noGrp="1" noChangeArrowheads="1"/>
          </p:cNvSpPr>
          <p:nvPr>
            <p:ph idx="1"/>
          </p:nvPr>
        </p:nvSpPr>
        <p:spPr>
          <a:xfrm>
            <a:off x="805884" y="1677541"/>
            <a:ext cx="7358063" cy="2763831"/>
          </a:xfrm>
        </p:spPr>
        <p:txBody>
          <a:bodyPr/>
          <a:lstStyle/>
          <a:p>
            <a:pPr marL="0" indent="0">
              <a:buNone/>
            </a:pPr>
            <a:r>
              <a:rPr lang="en-US" altLang="en-US" sz="2531" b="1" dirty="0"/>
              <a:t>Discussion Questions</a:t>
            </a:r>
            <a:r>
              <a:rPr lang="en-US" altLang="en-US" sz="2531" b="1" dirty="0">
                <a:ea typeface="PingFang SC Semibold" charset="0"/>
                <a:cs typeface="PingFang SC Semibold" charset="0"/>
              </a:rPr>
              <a:t/>
            </a:r>
            <a:br>
              <a:rPr lang="en-US" altLang="en-US" sz="2531" b="1" dirty="0">
                <a:ea typeface="PingFang SC Semibold" charset="0"/>
                <a:cs typeface="PingFang SC Semibold" charset="0"/>
              </a:rPr>
            </a:br>
            <a:r>
              <a:rPr lang="en-US" altLang="en-US" sz="1687" dirty="0"/>
              <a:t>Approx. 5 minutes (10:40am to 10:45am)</a:t>
            </a:r>
            <a:endParaRPr lang="en-US" altLang="en-US" sz="2531" b="1" dirty="0">
              <a:ea typeface="PingFang SC Semibold" charset="0"/>
              <a:cs typeface="PingFang SC Semibold" charset="0"/>
            </a:endParaRPr>
          </a:p>
          <a:p>
            <a:pPr marL="0" indent="0">
              <a:buNone/>
            </a:pPr>
            <a:r>
              <a:rPr lang="en-US" altLang="en-US" sz="2531" dirty="0"/>
              <a:t>Where in school are our students at their most creative? Why?</a:t>
            </a:r>
          </a:p>
          <a:p>
            <a:pPr marL="0" indent="0">
              <a:buNone/>
            </a:pPr>
            <a:r>
              <a:rPr lang="en-US" altLang="en-US" sz="2531" dirty="0"/>
              <a:t>Do our students have the opportunity to sharpen creativity through collaboration</a:t>
            </a:r>
            <a:r>
              <a:rPr lang="en-US" altLang="en-US" sz="2531" dirty="0" smtClean="0"/>
              <a:t>?</a:t>
            </a:r>
            <a:endParaRPr lang="en-US" altLang="en-US" sz="2531" dirty="0"/>
          </a:p>
        </p:txBody>
      </p:sp>
      <p:pic>
        <p:nvPicPr>
          <p:cNvPr id="1638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1790" y="223243"/>
            <a:ext cx="3277195" cy="491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8" name="Rectangle 3"/>
          <p:cNvSpPr>
            <a:spLocks/>
          </p:cNvSpPr>
          <p:nvPr/>
        </p:nvSpPr>
        <p:spPr bwMode="auto">
          <a:xfrm>
            <a:off x="276821" y="160736"/>
            <a:ext cx="1910953" cy="473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spcBef>
                <a:spcPts val="2400"/>
              </a:spcBef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ea typeface="PingFang SC Regular" charset="0"/>
                <a:cs typeface="PingFang SC Regular" charset="0"/>
                <a:sym typeface="Gill Sans" charset="0"/>
              </a:defRPr>
            </a:lvl1pPr>
            <a:lvl2pPr marL="1282700" indent="-571500">
              <a:spcBef>
                <a:spcPts val="2400"/>
              </a:spcBef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ea typeface="PingFang SC Regular" charset="0"/>
                <a:cs typeface="PingFang SC Regular" charset="0"/>
                <a:sym typeface="Gill Sans" charset="0"/>
              </a:defRPr>
            </a:lvl2pPr>
            <a:lvl3pPr marL="1727200" indent="-571500">
              <a:spcBef>
                <a:spcPts val="2400"/>
              </a:spcBef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ea typeface="PingFang SC Regular" charset="0"/>
                <a:cs typeface="PingFang SC Regular" charset="0"/>
                <a:sym typeface="Gill Sans" charset="0"/>
              </a:defRPr>
            </a:lvl3pPr>
            <a:lvl4pPr marL="2171700" indent="-571500">
              <a:spcBef>
                <a:spcPts val="2400"/>
              </a:spcBef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ea typeface="PingFang SC Regular" charset="0"/>
                <a:cs typeface="PingFang SC Regular" charset="0"/>
                <a:sym typeface="Gill Sans" charset="0"/>
              </a:defRPr>
            </a:lvl4pPr>
            <a:lvl5pPr marL="2616200" indent="-571500">
              <a:spcBef>
                <a:spcPts val="2400"/>
              </a:spcBef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ea typeface="PingFang SC Regular" charset="0"/>
                <a:cs typeface="PingFang SC Regular" charset="0"/>
                <a:sym typeface="Gill Sans" charset="0"/>
              </a:defRPr>
            </a:lvl5pPr>
            <a:lvl6pPr marL="3073400" indent="-57150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ea typeface="PingFang SC Regular" charset="0"/>
                <a:cs typeface="PingFang SC Regular" charset="0"/>
                <a:sym typeface="Gill Sans" charset="0"/>
              </a:defRPr>
            </a:lvl6pPr>
            <a:lvl7pPr marL="3530600" indent="-57150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ea typeface="PingFang SC Regular" charset="0"/>
                <a:cs typeface="PingFang SC Regular" charset="0"/>
                <a:sym typeface="Gill Sans" charset="0"/>
              </a:defRPr>
            </a:lvl7pPr>
            <a:lvl8pPr marL="3987800" indent="-57150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ea typeface="PingFang SC Regular" charset="0"/>
                <a:cs typeface="PingFang SC Regular" charset="0"/>
                <a:sym typeface="Gill Sans" charset="0"/>
              </a:defRPr>
            </a:lvl8pPr>
            <a:lvl9pPr marL="4445000" indent="-57150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ea typeface="PingFang SC Regular" charset="0"/>
                <a:cs typeface="PingFang SC Regular" charset="0"/>
                <a:sym typeface="Gill Sans" charset="0"/>
              </a:defRPr>
            </a:lvl9pPr>
          </a:lstStyle>
          <a:p>
            <a:pPr>
              <a:lnSpc>
                <a:spcPts val="2558"/>
              </a:lnSpc>
              <a:spcBef>
                <a:spcPts val="1345"/>
              </a:spcBef>
              <a:buSzTx/>
              <a:buNone/>
            </a:pPr>
            <a:r>
              <a:rPr lang="en-US" altLang="en-US" sz="2672" b="1">
                <a:solidFill>
                  <a:srgbClr val="191919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Creativity</a:t>
            </a:r>
          </a:p>
        </p:txBody>
      </p:sp>
    </p:spTree>
    <p:extLst>
      <p:ext uri="{BB962C8B-B14F-4D97-AF65-F5344CB8AC3E}">
        <p14:creationId xmlns:p14="http://schemas.microsoft.com/office/powerpoint/2010/main" val="2449414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1"/>
          <p:cNvSpPr>
            <a:spLocks noGrp="1" noChangeArrowheads="1"/>
          </p:cNvSpPr>
          <p:nvPr>
            <p:ph idx="1"/>
          </p:nvPr>
        </p:nvSpPr>
        <p:spPr>
          <a:xfrm>
            <a:off x="593824" y="1430859"/>
            <a:ext cx="7358063" cy="2696766"/>
          </a:xfrm>
        </p:spPr>
        <p:txBody>
          <a:bodyPr/>
          <a:lstStyle/>
          <a:p>
            <a:pPr marL="0" indent="0">
              <a:buNone/>
            </a:pPr>
            <a:r>
              <a:rPr lang="en-US" altLang="en-US" sz="2531" b="1" dirty="0"/>
              <a:t>Group Brainstorm</a:t>
            </a:r>
            <a:r>
              <a:rPr lang="en-US" altLang="en-US" sz="2531" b="1" dirty="0">
                <a:ea typeface="PingFang SC Semibold" charset="0"/>
                <a:cs typeface="PingFang SC Semibold" charset="0"/>
              </a:rPr>
              <a:t/>
            </a:r>
            <a:br>
              <a:rPr lang="en-US" altLang="en-US" sz="2531" b="1" dirty="0">
                <a:ea typeface="PingFang SC Semibold" charset="0"/>
                <a:cs typeface="PingFang SC Semibold" charset="0"/>
              </a:rPr>
            </a:br>
            <a:r>
              <a:rPr lang="en-US" altLang="en-US" sz="1687" dirty="0"/>
              <a:t>Approx. 5 minutes (10:45am to 10:50am)</a:t>
            </a:r>
            <a:endParaRPr lang="en-US" altLang="en-US" sz="1687" b="1" dirty="0">
              <a:ea typeface="PingFang SC Semibold" charset="0"/>
              <a:cs typeface="PingFang SC Semibold" charset="0"/>
            </a:endParaRPr>
          </a:p>
          <a:p>
            <a:pPr marL="0" indent="0">
              <a:buNone/>
            </a:pPr>
            <a:r>
              <a:rPr lang="en-US" altLang="en-US" sz="2531" dirty="0"/>
              <a:t>A micro-innovation is a small experiment you can plan and try quickly. </a:t>
            </a:r>
          </a:p>
          <a:p>
            <a:pPr marL="0" indent="0">
              <a:buNone/>
            </a:pPr>
            <a:r>
              <a:rPr lang="en-US" altLang="en-US" sz="2531" dirty="0"/>
              <a:t>What </a:t>
            </a:r>
            <a:r>
              <a:rPr lang="en-US" altLang="en-US" sz="2531" dirty="0" smtClean="0"/>
              <a:t>micro-innovations could we </a:t>
            </a:r>
            <a:r>
              <a:rPr lang="en-US" altLang="en-US" sz="2531" dirty="0"/>
              <a:t>try to foster student creativity? Teacher creativity?</a:t>
            </a:r>
          </a:p>
        </p:txBody>
      </p:sp>
      <p:pic>
        <p:nvPicPr>
          <p:cNvPr id="1741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1790" y="223243"/>
            <a:ext cx="3277195" cy="491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2" name="Rectangle 3"/>
          <p:cNvSpPr>
            <a:spLocks/>
          </p:cNvSpPr>
          <p:nvPr/>
        </p:nvSpPr>
        <p:spPr bwMode="auto">
          <a:xfrm>
            <a:off x="276821" y="160736"/>
            <a:ext cx="1910953" cy="473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spcBef>
                <a:spcPts val="2400"/>
              </a:spcBef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ea typeface="PingFang SC Regular" charset="0"/>
                <a:cs typeface="PingFang SC Regular" charset="0"/>
                <a:sym typeface="Gill Sans" charset="0"/>
              </a:defRPr>
            </a:lvl1pPr>
            <a:lvl2pPr marL="1282700" indent="-571500">
              <a:spcBef>
                <a:spcPts val="2400"/>
              </a:spcBef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ea typeface="PingFang SC Regular" charset="0"/>
                <a:cs typeface="PingFang SC Regular" charset="0"/>
                <a:sym typeface="Gill Sans" charset="0"/>
              </a:defRPr>
            </a:lvl2pPr>
            <a:lvl3pPr marL="1727200" indent="-571500">
              <a:spcBef>
                <a:spcPts val="2400"/>
              </a:spcBef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ea typeface="PingFang SC Regular" charset="0"/>
                <a:cs typeface="PingFang SC Regular" charset="0"/>
                <a:sym typeface="Gill Sans" charset="0"/>
              </a:defRPr>
            </a:lvl3pPr>
            <a:lvl4pPr marL="2171700" indent="-571500">
              <a:spcBef>
                <a:spcPts val="2400"/>
              </a:spcBef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ea typeface="PingFang SC Regular" charset="0"/>
                <a:cs typeface="PingFang SC Regular" charset="0"/>
                <a:sym typeface="Gill Sans" charset="0"/>
              </a:defRPr>
            </a:lvl4pPr>
            <a:lvl5pPr marL="2616200" indent="-571500">
              <a:spcBef>
                <a:spcPts val="2400"/>
              </a:spcBef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ea typeface="PingFang SC Regular" charset="0"/>
                <a:cs typeface="PingFang SC Regular" charset="0"/>
                <a:sym typeface="Gill Sans" charset="0"/>
              </a:defRPr>
            </a:lvl5pPr>
            <a:lvl6pPr marL="3073400" indent="-57150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ea typeface="PingFang SC Regular" charset="0"/>
                <a:cs typeface="PingFang SC Regular" charset="0"/>
                <a:sym typeface="Gill Sans" charset="0"/>
              </a:defRPr>
            </a:lvl6pPr>
            <a:lvl7pPr marL="3530600" indent="-57150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ea typeface="PingFang SC Regular" charset="0"/>
                <a:cs typeface="PingFang SC Regular" charset="0"/>
                <a:sym typeface="Gill Sans" charset="0"/>
              </a:defRPr>
            </a:lvl7pPr>
            <a:lvl8pPr marL="3987800" indent="-57150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ea typeface="PingFang SC Regular" charset="0"/>
                <a:cs typeface="PingFang SC Regular" charset="0"/>
                <a:sym typeface="Gill Sans" charset="0"/>
              </a:defRPr>
            </a:lvl8pPr>
            <a:lvl9pPr marL="4445000" indent="-57150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ea typeface="PingFang SC Regular" charset="0"/>
                <a:cs typeface="PingFang SC Regular" charset="0"/>
                <a:sym typeface="Gill Sans" charset="0"/>
              </a:defRPr>
            </a:lvl9pPr>
          </a:lstStyle>
          <a:p>
            <a:pPr>
              <a:lnSpc>
                <a:spcPts val="2558"/>
              </a:lnSpc>
              <a:spcBef>
                <a:spcPts val="1345"/>
              </a:spcBef>
              <a:buSzTx/>
              <a:buNone/>
            </a:pPr>
            <a:r>
              <a:rPr lang="en-US" altLang="en-US" sz="2672" b="1">
                <a:solidFill>
                  <a:srgbClr val="191919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Creativity</a:t>
            </a:r>
          </a:p>
        </p:txBody>
      </p:sp>
      <p:sp>
        <p:nvSpPr>
          <p:cNvPr id="17414" name="Rectangle 5"/>
          <p:cNvSpPr>
            <a:spLocks/>
          </p:cNvSpPr>
          <p:nvPr/>
        </p:nvSpPr>
        <p:spPr bwMode="auto">
          <a:xfrm>
            <a:off x="857251" y="5063134"/>
            <a:ext cx="6831211" cy="1218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spcBef>
                <a:spcPts val="2400"/>
              </a:spcBef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ea typeface="PingFang SC Regular" charset="0"/>
                <a:cs typeface="PingFang SC Regular" charset="0"/>
                <a:sym typeface="Gill Sans" charset="0"/>
              </a:defRPr>
            </a:lvl1pPr>
            <a:lvl2pPr marL="1282700" indent="-571500">
              <a:spcBef>
                <a:spcPts val="2400"/>
              </a:spcBef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ea typeface="PingFang SC Regular" charset="0"/>
                <a:cs typeface="PingFang SC Regular" charset="0"/>
                <a:sym typeface="Gill Sans" charset="0"/>
              </a:defRPr>
            </a:lvl2pPr>
            <a:lvl3pPr marL="1727200" indent="-571500">
              <a:spcBef>
                <a:spcPts val="2400"/>
              </a:spcBef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ea typeface="PingFang SC Regular" charset="0"/>
                <a:cs typeface="PingFang SC Regular" charset="0"/>
                <a:sym typeface="Gill Sans" charset="0"/>
              </a:defRPr>
            </a:lvl3pPr>
            <a:lvl4pPr marL="2171700" indent="-571500">
              <a:spcBef>
                <a:spcPts val="2400"/>
              </a:spcBef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ea typeface="PingFang SC Regular" charset="0"/>
                <a:cs typeface="PingFang SC Regular" charset="0"/>
                <a:sym typeface="Gill Sans" charset="0"/>
              </a:defRPr>
            </a:lvl4pPr>
            <a:lvl5pPr marL="2616200" indent="-571500">
              <a:spcBef>
                <a:spcPts val="2400"/>
              </a:spcBef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ea typeface="PingFang SC Regular" charset="0"/>
                <a:cs typeface="PingFang SC Regular" charset="0"/>
                <a:sym typeface="Gill Sans" charset="0"/>
              </a:defRPr>
            </a:lvl5pPr>
            <a:lvl6pPr marL="3073400" indent="-57150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ea typeface="PingFang SC Regular" charset="0"/>
                <a:cs typeface="PingFang SC Regular" charset="0"/>
                <a:sym typeface="Gill Sans" charset="0"/>
              </a:defRPr>
            </a:lvl6pPr>
            <a:lvl7pPr marL="3530600" indent="-57150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ea typeface="PingFang SC Regular" charset="0"/>
                <a:cs typeface="PingFang SC Regular" charset="0"/>
                <a:sym typeface="Gill Sans" charset="0"/>
              </a:defRPr>
            </a:lvl7pPr>
            <a:lvl8pPr marL="3987800" indent="-57150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ea typeface="PingFang SC Regular" charset="0"/>
                <a:cs typeface="PingFang SC Regular" charset="0"/>
                <a:sym typeface="Gill Sans" charset="0"/>
              </a:defRPr>
            </a:lvl8pPr>
            <a:lvl9pPr marL="4445000" indent="-57150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ea typeface="PingFang SC Regular" charset="0"/>
                <a:cs typeface="PingFang SC Regular" charset="0"/>
                <a:sym typeface="Gill Sans" charset="0"/>
              </a:defRPr>
            </a:lvl9pPr>
          </a:lstStyle>
          <a:p>
            <a:pPr eaLnBrk="1" hangingPunct="1">
              <a:buSzTx/>
              <a:buFontTx/>
              <a:buNone/>
            </a:pPr>
            <a:r>
              <a:rPr lang="en-US" altLang="en-US" sz="2400" dirty="0">
                <a:ea typeface="Gill Sans" charset="0"/>
                <a:cs typeface="Gill Sans" charset="0"/>
              </a:rPr>
              <a:t>Add some of the results of your group brainstorm to this </a:t>
            </a:r>
            <a:r>
              <a:rPr lang="en-US" altLang="en-US" sz="2400" dirty="0" err="1" smtClean="0">
                <a:ea typeface="Gill Sans" charset="0"/>
                <a:cs typeface="Gill Sans" charset="0"/>
              </a:rPr>
              <a:t>Padlet</a:t>
            </a:r>
            <a:r>
              <a:rPr lang="en-US" altLang="en-US" sz="2400" dirty="0" smtClean="0">
                <a:ea typeface="Gill Sans" charset="0"/>
                <a:cs typeface="Gill Sans" charset="0"/>
              </a:rPr>
              <a:t>:</a:t>
            </a:r>
            <a:endParaRPr lang="en-US" altLang="en-US" sz="2400" dirty="0">
              <a:ea typeface="Gill Sans" charset="0"/>
              <a:cs typeface="Gill Sans" charset="0"/>
            </a:endParaRPr>
          </a:p>
          <a:p>
            <a:pPr>
              <a:buSzTx/>
              <a:buNone/>
            </a:pPr>
            <a:r>
              <a:rPr lang="en-CA" sz="5400" dirty="0" smtClean="0">
                <a:hlinkClick r:id="rId3"/>
              </a:rPr>
              <a:t>https</a:t>
            </a:r>
            <a:r>
              <a:rPr lang="en-CA" sz="5400" dirty="0">
                <a:hlinkClick r:id="rId3"/>
              </a:rPr>
              <a:t>://</a:t>
            </a:r>
            <a:r>
              <a:rPr lang="en-CA" sz="5400" dirty="0" smtClean="0">
                <a:hlinkClick r:id="rId3"/>
              </a:rPr>
              <a:t>goo.gl/umPqtm</a:t>
            </a:r>
            <a:endParaRPr lang="en-CA" sz="5400" dirty="0" smtClean="0"/>
          </a:p>
          <a:p>
            <a:pPr>
              <a:buSzTx/>
              <a:buNone/>
            </a:pPr>
            <a:endParaRPr lang="en-US" altLang="en-US" sz="1687" dirty="0">
              <a:ea typeface="Gill Sans" charset="0"/>
              <a:cs typeface="Gill Sans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34917" y="4127625"/>
            <a:ext cx="9947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i="1" dirty="0">
                <a:ea typeface="Gill Sans" charset="0"/>
                <a:cs typeface="Gill Sans" charset="0"/>
              </a:rPr>
              <a:t>Optional</a:t>
            </a:r>
            <a:endParaRPr lang="en-CA" i="1" dirty="0"/>
          </a:p>
        </p:txBody>
      </p:sp>
    </p:spTree>
    <p:extLst>
      <p:ext uri="{BB962C8B-B14F-4D97-AF65-F5344CB8AC3E}">
        <p14:creationId xmlns:p14="http://schemas.microsoft.com/office/powerpoint/2010/main" val="2042084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0492" y="-98226"/>
            <a:ext cx="11291590" cy="7045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53109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5062">
                <a:solidFill>
                  <a:srgbClr val="80007F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Ready, Set, Design</a:t>
            </a:r>
            <a:endParaRPr lang="en-US" altLang="en-US" sz="5062">
              <a:solidFill>
                <a:srgbClr val="80007F"/>
              </a:solidFill>
              <a:latin typeface="Helvetica" panose="020B0604020202020204" pitchFamily="34" charset="0"/>
              <a:sym typeface="Helvetica" panose="020B0604020202020204" pitchFamily="34" charset="0"/>
            </a:endParaRPr>
          </a:p>
        </p:txBody>
      </p:sp>
      <p:sp>
        <p:nvSpPr>
          <p:cNvPr id="19459" name="Rectangle 2"/>
          <p:cNvSpPr>
            <a:spLocks noGrp="1" noChangeArrowheads="1"/>
          </p:cNvSpPr>
          <p:nvPr>
            <p:ph idx="1"/>
          </p:nvPr>
        </p:nvSpPr>
        <p:spPr>
          <a:xfrm>
            <a:off x="892970" y="1750219"/>
            <a:ext cx="7358063" cy="4402336"/>
          </a:xfrm>
        </p:spPr>
        <p:txBody>
          <a:bodyPr/>
          <a:lstStyle/>
          <a:p>
            <a:pPr marL="625056"/>
            <a:r>
              <a:rPr lang="en-US" altLang="en-US" sz="2531" dirty="0"/>
              <a:t>Ready, Set, Design is a quick group activity. It uses simple, inexpensive materials and is an effective tool for problem solving, creative thinking and team building.</a:t>
            </a:r>
          </a:p>
          <a:p>
            <a:pPr marL="625056"/>
            <a:r>
              <a:rPr lang="en-US" altLang="en-US" sz="2531" dirty="0"/>
              <a:t>Participants are asked to solve an open-ended problem with time and material constraints. Working in small groups, solutions are developed quickly and yield surprising solutions that may not have been immediately obvious.</a:t>
            </a:r>
          </a:p>
        </p:txBody>
      </p:sp>
    </p:spTree>
    <p:extLst>
      <p:ext uri="{BB962C8B-B14F-4D97-AF65-F5344CB8AC3E}">
        <p14:creationId xmlns:p14="http://schemas.microsoft.com/office/powerpoint/2010/main" val="3545964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1"/>
          <p:cNvSpPr>
            <a:spLocks/>
          </p:cNvSpPr>
          <p:nvPr/>
        </p:nvSpPr>
        <p:spPr bwMode="auto">
          <a:xfrm>
            <a:off x="526852" y="436831"/>
            <a:ext cx="3935308" cy="519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>
              <a:spcBef>
                <a:spcPts val="2400"/>
              </a:spcBef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ea typeface="PingFang SC Regular" charset="0"/>
                <a:cs typeface="PingFang SC Regular" charset="0"/>
                <a:sym typeface="Gill Sans" charset="0"/>
              </a:defRPr>
            </a:lvl1pPr>
            <a:lvl2pPr marL="1282700" indent="-571500">
              <a:spcBef>
                <a:spcPts val="2400"/>
              </a:spcBef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ea typeface="PingFang SC Regular" charset="0"/>
                <a:cs typeface="PingFang SC Regular" charset="0"/>
                <a:sym typeface="Gill Sans" charset="0"/>
              </a:defRPr>
            </a:lvl2pPr>
            <a:lvl3pPr marL="1727200" indent="-571500">
              <a:spcBef>
                <a:spcPts val="2400"/>
              </a:spcBef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ea typeface="PingFang SC Regular" charset="0"/>
                <a:cs typeface="PingFang SC Regular" charset="0"/>
                <a:sym typeface="Gill Sans" charset="0"/>
              </a:defRPr>
            </a:lvl3pPr>
            <a:lvl4pPr marL="2171700" indent="-571500">
              <a:spcBef>
                <a:spcPts val="2400"/>
              </a:spcBef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ea typeface="PingFang SC Regular" charset="0"/>
                <a:cs typeface="PingFang SC Regular" charset="0"/>
                <a:sym typeface="Gill Sans" charset="0"/>
              </a:defRPr>
            </a:lvl4pPr>
            <a:lvl5pPr marL="2616200" indent="-571500">
              <a:spcBef>
                <a:spcPts val="2400"/>
              </a:spcBef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ea typeface="PingFang SC Regular" charset="0"/>
                <a:cs typeface="PingFang SC Regular" charset="0"/>
                <a:sym typeface="Gill Sans" charset="0"/>
              </a:defRPr>
            </a:lvl5pPr>
            <a:lvl6pPr marL="3073400" indent="-57150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ea typeface="PingFang SC Regular" charset="0"/>
                <a:cs typeface="PingFang SC Regular" charset="0"/>
                <a:sym typeface="Gill Sans" charset="0"/>
              </a:defRPr>
            </a:lvl6pPr>
            <a:lvl7pPr marL="3530600" indent="-57150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ea typeface="PingFang SC Regular" charset="0"/>
                <a:cs typeface="PingFang SC Regular" charset="0"/>
                <a:sym typeface="Gill Sans" charset="0"/>
              </a:defRPr>
            </a:lvl7pPr>
            <a:lvl8pPr marL="3987800" indent="-57150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ea typeface="PingFang SC Regular" charset="0"/>
                <a:cs typeface="PingFang SC Regular" charset="0"/>
                <a:sym typeface="Gill Sans" charset="0"/>
              </a:defRPr>
            </a:lvl8pPr>
            <a:lvl9pPr marL="4445000" indent="-57150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ea typeface="PingFang SC Regular" charset="0"/>
                <a:cs typeface="PingFang SC Regular" charset="0"/>
                <a:sym typeface="Gill Sans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 sz="3375">
                <a:solidFill>
                  <a:srgbClr val="80007F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Ready, Set, Design  </a:t>
            </a:r>
          </a:p>
        </p:txBody>
      </p:sp>
      <p:sp>
        <p:nvSpPr>
          <p:cNvPr id="20483" name="Rectangle 2"/>
          <p:cNvSpPr>
            <a:spLocks/>
          </p:cNvSpPr>
          <p:nvPr/>
        </p:nvSpPr>
        <p:spPr bwMode="auto">
          <a:xfrm>
            <a:off x="1082040" y="1223367"/>
            <a:ext cx="7097554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spcBef>
                <a:spcPts val="2400"/>
              </a:spcBef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ea typeface="PingFang SC Regular" charset="0"/>
                <a:cs typeface="PingFang SC Regular" charset="0"/>
                <a:sym typeface="Gill Sans" charset="0"/>
              </a:defRPr>
            </a:lvl1pPr>
            <a:lvl2pPr marL="1282700" indent="-571500">
              <a:spcBef>
                <a:spcPts val="2400"/>
              </a:spcBef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ea typeface="PingFang SC Regular" charset="0"/>
                <a:cs typeface="PingFang SC Regular" charset="0"/>
                <a:sym typeface="Gill Sans" charset="0"/>
              </a:defRPr>
            </a:lvl2pPr>
            <a:lvl3pPr marL="1727200" indent="-571500">
              <a:spcBef>
                <a:spcPts val="2400"/>
              </a:spcBef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ea typeface="PingFang SC Regular" charset="0"/>
                <a:cs typeface="PingFang SC Regular" charset="0"/>
                <a:sym typeface="Gill Sans" charset="0"/>
              </a:defRPr>
            </a:lvl3pPr>
            <a:lvl4pPr marL="2171700" indent="-571500">
              <a:spcBef>
                <a:spcPts val="2400"/>
              </a:spcBef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ea typeface="PingFang SC Regular" charset="0"/>
                <a:cs typeface="PingFang SC Regular" charset="0"/>
                <a:sym typeface="Gill Sans" charset="0"/>
              </a:defRPr>
            </a:lvl4pPr>
            <a:lvl5pPr marL="2616200" indent="-571500">
              <a:spcBef>
                <a:spcPts val="2400"/>
              </a:spcBef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ea typeface="PingFang SC Regular" charset="0"/>
                <a:cs typeface="PingFang SC Regular" charset="0"/>
                <a:sym typeface="Gill Sans" charset="0"/>
              </a:defRPr>
            </a:lvl5pPr>
            <a:lvl6pPr marL="3073400" indent="-57150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ea typeface="PingFang SC Regular" charset="0"/>
                <a:cs typeface="PingFang SC Regular" charset="0"/>
                <a:sym typeface="Gill Sans" charset="0"/>
              </a:defRPr>
            </a:lvl6pPr>
            <a:lvl7pPr marL="3530600" indent="-57150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ea typeface="PingFang SC Regular" charset="0"/>
                <a:cs typeface="PingFang SC Regular" charset="0"/>
                <a:sym typeface="Gill Sans" charset="0"/>
              </a:defRPr>
            </a:lvl7pPr>
            <a:lvl8pPr marL="3987800" indent="-57150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ea typeface="PingFang SC Regular" charset="0"/>
                <a:cs typeface="PingFang SC Regular" charset="0"/>
                <a:sym typeface="Gill Sans" charset="0"/>
              </a:defRPr>
            </a:lvl8pPr>
            <a:lvl9pPr marL="4445000" indent="-57150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ea typeface="PingFang SC Regular" charset="0"/>
                <a:cs typeface="PingFang SC Regular" charset="0"/>
                <a:sym typeface="Gill Sans" charset="0"/>
              </a:defRPr>
            </a:lvl9pPr>
          </a:lstStyle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 sz="2109" dirty="0">
                <a:ea typeface="Gill Sans" charset="0"/>
                <a:cs typeface="Gill Sans" charset="0"/>
              </a:rPr>
              <a:t>“Working in small teams, every group will receive a paper bag. In this bag you will find everyday materials and a challenge card. The first thing you’re going to do is read your challenge card. Your team’s job is to find a solution to that challenge using only the materials in your bag. You’ll have 15 minutes to create a prototype* of your idea.”</a:t>
            </a:r>
          </a:p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 sz="2109" dirty="0">
                <a:ea typeface="Gill Sans" charset="0"/>
                <a:cs typeface="Gill Sans" charset="0"/>
              </a:rPr>
              <a:t>*A prototype is a small model of your final design</a:t>
            </a:r>
          </a:p>
        </p:txBody>
      </p:sp>
      <p:pic>
        <p:nvPicPr>
          <p:cNvPr id="2048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7703" y="4208165"/>
            <a:ext cx="5528593" cy="300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5" name="AutoShape 4"/>
          <p:cNvSpPr>
            <a:spLocks/>
          </p:cNvSpPr>
          <p:nvPr/>
        </p:nvSpPr>
        <p:spPr bwMode="auto">
          <a:xfrm>
            <a:off x="964406" y="1107281"/>
            <a:ext cx="7215188" cy="2678906"/>
          </a:xfrm>
          <a:prstGeom prst="roundRect">
            <a:avLst>
              <a:gd name="adj" fmla="val 5000"/>
            </a:avLst>
          </a:prstGeom>
          <a:noFill/>
          <a:ln w="50800">
            <a:solidFill>
              <a:srgbClr val="008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>
              <a:defRPr sz="4200">
                <a:solidFill>
                  <a:srgbClr val="000000"/>
                </a:solidFill>
                <a:latin typeface="Gill Sans" charset="0"/>
                <a:ea typeface="PingFang SC Regular" charset="0"/>
                <a:cs typeface="PingFang SC Regular" charset="0"/>
                <a:sym typeface="Gill Sans" charset="0"/>
              </a:defRPr>
            </a:lvl1pPr>
            <a:lvl2pPr marL="742950" indent="-285750">
              <a:defRPr sz="4200">
                <a:solidFill>
                  <a:srgbClr val="000000"/>
                </a:solidFill>
                <a:latin typeface="Gill Sans" charset="0"/>
                <a:ea typeface="PingFang SC Regular" charset="0"/>
                <a:cs typeface="PingFang SC Regular" charset="0"/>
                <a:sym typeface="Gill Sans" charset="0"/>
              </a:defRPr>
            </a:lvl2pPr>
            <a:lvl3pPr marL="1143000" indent="-228600">
              <a:defRPr sz="4200">
                <a:solidFill>
                  <a:srgbClr val="000000"/>
                </a:solidFill>
                <a:latin typeface="Gill Sans" charset="0"/>
                <a:ea typeface="PingFang SC Regular" charset="0"/>
                <a:cs typeface="PingFang SC Regular" charset="0"/>
                <a:sym typeface="Gill Sans" charset="0"/>
              </a:defRPr>
            </a:lvl3pPr>
            <a:lvl4pPr marL="1600200" indent="-228600">
              <a:defRPr sz="4200">
                <a:solidFill>
                  <a:srgbClr val="000000"/>
                </a:solidFill>
                <a:latin typeface="Gill Sans" charset="0"/>
                <a:ea typeface="PingFang SC Regular" charset="0"/>
                <a:cs typeface="PingFang SC Regular" charset="0"/>
                <a:sym typeface="Gill Sans" charset="0"/>
              </a:defRPr>
            </a:lvl4pPr>
            <a:lvl5pPr marL="2057400" indent="-228600">
              <a:defRPr sz="4200">
                <a:solidFill>
                  <a:srgbClr val="000000"/>
                </a:solidFill>
                <a:latin typeface="Gill Sans" charset="0"/>
                <a:ea typeface="PingFang SC Regular" charset="0"/>
                <a:cs typeface="PingFang SC Regular" charset="0"/>
                <a:sym typeface="Gill San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PingFang SC Regular" charset="0"/>
                <a:cs typeface="PingFang SC Regular" charset="0"/>
                <a:sym typeface="Gill San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PingFang SC Regular" charset="0"/>
                <a:cs typeface="PingFang SC Regular" charset="0"/>
                <a:sym typeface="Gill San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PingFang SC Regular" charset="0"/>
                <a:cs typeface="PingFang SC Regular" charset="0"/>
                <a:sym typeface="Gill San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PingFang SC Regular" charset="0"/>
                <a:cs typeface="PingFang SC Regular" charset="0"/>
                <a:sym typeface="Gill Sans" charset="0"/>
              </a:defRPr>
            </a:lvl9pPr>
          </a:lstStyle>
          <a:p>
            <a:pPr algn="ctr" eaLnBrk="1" hangingPunct="1"/>
            <a:endParaRPr lang="en-CA" altLang="en-US" sz="2953"/>
          </a:p>
        </p:txBody>
      </p:sp>
    </p:spTree>
    <p:extLst>
      <p:ext uri="{BB962C8B-B14F-4D97-AF65-F5344CB8AC3E}">
        <p14:creationId xmlns:p14="http://schemas.microsoft.com/office/powerpoint/2010/main" val="4146307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1"/>
          <p:cNvSpPr>
            <a:spLocks noGrp="1" noChangeArrowheads="1"/>
          </p:cNvSpPr>
          <p:nvPr>
            <p:ph type="title"/>
          </p:nvPr>
        </p:nvSpPr>
        <p:spPr>
          <a:xfrm>
            <a:off x="-685800" y="365126"/>
            <a:ext cx="10515600" cy="1041867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n-US" altLang="en-US" sz="6000" dirty="0">
                <a:solidFill>
                  <a:srgbClr val="800080"/>
                </a:solidFill>
              </a:rPr>
              <a:t>Brainstorming</a:t>
            </a:r>
          </a:p>
        </p:txBody>
      </p:sp>
      <p:sp>
        <p:nvSpPr>
          <p:cNvPr id="21507" name="Rectangle 2"/>
          <p:cNvSpPr>
            <a:spLocks noGrp="1" noChangeArrowheads="1"/>
          </p:cNvSpPr>
          <p:nvPr>
            <p:ph idx="1"/>
          </p:nvPr>
        </p:nvSpPr>
        <p:spPr>
          <a:xfrm>
            <a:off x="1011199" y="2108598"/>
            <a:ext cx="7358063" cy="4017883"/>
          </a:xfrm>
        </p:spPr>
        <p:txBody>
          <a:bodyPr/>
          <a:lstStyle/>
          <a:p>
            <a:pPr marL="401822">
              <a:buSzPct val="125000"/>
            </a:pPr>
            <a:r>
              <a:rPr lang="en-US" altLang="en-US" sz="2531" dirty="0"/>
              <a:t>Before building, take approximately 5 minutes to brainstorm </a:t>
            </a:r>
            <a:r>
              <a:rPr lang="en-US" altLang="en-US" sz="2531" dirty="0" smtClean="0"/>
              <a:t>ideas.</a:t>
            </a:r>
            <a:endParaRPr lang="en-US" altLang="en-US" sz="2531" dirty="0"/>
          </a:p>
          <a:p>
            <a:pPr marL="401822">
              <a:buSzPct val="125000"/>
            </a:pPr>
            <a:r>
              <a:rPr lang="en-US" altLang="en-US" sz="2531" dirty="0"/>
              <a:t>Encourage wild ideas within the group. The sky’s the limit! Sometimes it’s the wild idea that helps form the final concept.</a:t>
            </a:r>
          </a:p>
          <a:p>
            <a:pPr marL="401822">
              <a:buSzPct val="125000"/>
            </a:pPr>
            <a:r>
              <a:rPr lang="en-US" altLang="en-US" sz="2531" dirty="0"/>
              <a:t>Go for quantity.  The more ideas the better. </a:t>
            </a:r>
          </a:p>
          <a:p>
            <a:pPr marL="401822">
              <a:buSzPct val="125000"/>
            </a:pPr>
            <a:r>
              <a:rPr lang="en-US" altLang="en-US" sz="2531" dirty="0"/>
              <a:t>Write down or draw every idea the group has. </a:t>
            </a:r>
          </a:p>
          <a:p>
            <a:pPr marL="401822">
              <a:buSzPct val="125000"/>
            </a:pPr>
            <a:r>
              <a:rPr lang="en-US" altLang="en-US" sz="2531" dirty="0"/>
              <a:t>One person speaks at a time. </a:t>
            </a:r>
          </a:p>
          <a:p>
            <a:pPr marL="401822">
              <a:buSzPct val="125000"/>
            </a:pPr>
            <a:r>
              <a:rPr lang="en-US" altLang="en-US" sz="2531" dirty="0"/>
              <a:t>Defer judgment.</a:t>
            </a:r>
          </a:p>
        </p:txBody>
      </p:sp>
      <p:sp>
        <p:nvSpPr>
          <p:cNvPr id="21508" name="Rectangle 3"/>
          <p:cNvSpPr>
            <a:spLocks/>
          </p:cNvSpPr>
          <p:nvPr/>
        </p:nvSpPr>
        <p:spPr bwMode="auto">
          <a:xfrm>
            <a:off x="1011198" y="1619296"/>
            <a:ext cx="417633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>
              <a:spcBef>
                <a:spcPts val="2400"/>
              </a:spcBef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ea typeface="PingFang SC Regular" charset="0"/>
                <a:cs typeface="PingFang SC Regular" charset="0"/>
                <a:sym typeface="Gill Sans" charset="0"/>
              </a:defRPr>
            </a:lvl1pPr>
            <a:lvl2pPr marL="1282700" indent="-571500">
              <a:spcBef>
                <a:spcPts val="2400"/>
              </a:spcBef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ea typeface="PingFang SC Regular" charset="0"/>
                <a:cs typeface="PingFang SC Regular" charset="0"/>
                <a:sym typeface="Gill Sans" charset="0"/>
              </a:defRPr>
            </a:lvl2pPr>
            <a:lvl3pPr marL="1727200" indent="-571500">
              <a:spcBef>
                <a:spcPts val="2400"/>
              </a:spcBef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ea typeface="PingFang SC Regular" charset="0"/>
                <a:cs typeface="PingFang SC Regular" charset="0"/>
                <a:sym typeface="Gill Sans" charset="0"/>
              </a:defRPr>
            </a:lvl3pPr>
            <a:lvl4pPr marL="2171700" indent="-571500">
              <a:spcBef>
                <a:spcPts val="2400"/>
              </a:spcBef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ea typeface="PingFang SC Regular" charset="0"/>
                <a:cs typeface="PingFang SC Regular" charset="0"/>
                <a:sym typeface="Gill Sans" charset="0"/>
              </a:defRPr>
            </a:lvl4pPr>
            <a:lvl5pPr marL="2616200" indent="-571500">
              <a:spcBef>
                <a:spcPts val="2400"/>
              </a:spcBef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ea typeface="PingFang SC Regular" charset="0"/>
                <a:cs typeface="PingFang SC Regular" charset="0"/>
                <a:sym typeface="Gill Sans" charset="0"/>
              </a:defRPr>
            </a:lvl5pPr>
            <a:lvl6pPr marL="3073400" indent="-57150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ea typeface="PingFang SC Regular" charset="0"/>
                <a:cs typeface="PingFang SC Regular" charset="0"/>
                <a:sym typeface="Gill Sans" charset="0"/>
              </a:defRPr>
            </a:lvl6pPr>
            <a:lvl7pPr marL="3530600" indent="-57150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ea typeface="PingFang SC Regular" charset="0"/>
                <a:cs typeface="PingFang SC Regular" charset="0"/>
                <a:sym typeface="Gill Sans" charset="0"/>
              </a:defRPr>
            </a:lvl7pPr>
            <a:lvl8pPr marL="3987800" indent="-57150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ea typeface="PingFang SC Regular" charset="0"/>
                <a:cs typeface="PingFang SC Regular" charset="0"/>
                <a:sym typeface="Gill Sans" charset="0"/>
              </a:defRPr>
            </a:lvl8pPr>
            <a:lvl9pPr marL="4445000" indent="-57150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ea typeface="PingFang SC Regular" charset="0"/>
                <a:cs typeface="PingFang SC Regular" charset="0"/>
                <a:sym typeface="Gill Sans" charset="0"/>
              </a:defRPr>
            </a:lvl9pPr>
          </a:lstStyle>
          <a:p>
            <a:pPr eaLnBrk="1" hangingPunct="1">
              <a:buSzTx/>
              <a:buFontTx/>
              <a:buNone/>
            </a:pPr>
            <a:r>
              <a:rPr lang="en-US" altLang="en-US" sz="1800" dirty="0">
                <a:ea typeface="Gill Sans" charset="0"/>
                <a:cs typeface="Gill Sans" charset="0"/>
              </a:rPr>
              <a:t>Approx. 5 minutes (10:55am to 11:00am)</a:t>
            </a:r>
          </a:p>
        </p:txBody>
      </p:sp>
    </p:spTree>
    <p:extLst>
      <p:ext uri="{BB962C8B-B14F-4D97-AF65-F5344CB8AC3E}">
        <p14:creationId xmlns:p14="http://schemas.microsoft.com/office/powerpoint/2010/main" val="295927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316</TotalTime>
  <Words>650</Words>
  <Application>Microsoft Office PowerPoint</Application>
  <PresentationFormat>On-screen Show (4:3)</PresentationFormat>
  <Paragraphs>74</Paragraphs>
  <Slides>15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5" baseType="lpstr">
      <vt:lpstr>Arial</vt:lpstr>
      <vt:lpstr>Calibri</vt:lpstr>
      <vt:lpstr>Calibri Light</vt:lpstr>
      <vt:lpstr>Gill Sans</vt:lpstr>
      <vt:lpstr>Helvetica</vt:lpstr>
      <vt:lpstr>Helvetica Neue</vt:lpstr>
      <vt:lpstr>KG Life is Messy</vt:lpstr>
      <vt:lpstr>PingFang SC Regular</vt:lpstr>
      <vt:lpstr>PingFang SC Semibold</vt:lpstr>
      <vt:lpstr>Office Theme</vt:lpstr>
      <vt:lpstr>Spark, Build, Share</vt:lpstr>
      <vt:lpstr>Spark, Build, Share</vt:lpstr>
      <vt:lpstr>PowerPoint Presentation</vt:lpstr>
      <vt:lpstr>PowerPoint Presentation</vt:lpstr>
      <vt:lpstr>PowerPoint Presentation</vt:lpstr>
      <vt:lpstr>PowerPoint Presentation</vt:lpstr>
      <vt:lpstr>Ready, Set, Design</vt:lpstr>
      <vt:lpstr>PowerPoint Presentation</vt:lpstr>
      <vt:lpstr>Brainstorming</vt:lpstr>
      <vt:lpstr>Build Prototype</vt:lpstr>
      <vt:lpstr>Present Prototype</vt:lpstr>
      <vt:lpstr>Ready, Set, Design Reflection</vt:lpstr>
      <vt:lpstr>Share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Spark, Build, Share</dc:title>
  <dc:creator>Duplessie, Craig (ASD-N)</dc:creator>
  <cp:lastModifiedBy>Duplessie, Craig (ASD-N)</cp:lastModifiedBy>
  <cp:revision>13</cp:revision>
  <dcterms:created xsi:type="dcterms:W3CDTF">2017-08-14T14:13:35Z</dcterms:created>
  <dcterms:modified xsi:type="dcterms:W3CDTF">2017-08-15T14:23:11Z</dcterms:modified>
</cp:coreProperties>
</file>